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8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35" r:id="rId50"/>
    <p:sldId id="304" r:id="rId51"/>
    <p:sldId id="336" r:id="rId52"/>
    <p:sldId id="339" r:id="rId53"/>
    <p:sldId id="305" r:id="rId54"/>
    <p:sldId id="337" r:id="rId55"/>
    <p:sldId id="306" r:id="rId56"/>
    <p:sldId id="338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  <p:sldId id="317" r:id="rId68"/>
    <p:sldId id="318" r:id="rId69"/>
    <p:sldId id="319" r:id="rId70"/>
    <p:sldId id="320" r:id="rId71"/>
    <p:sldId id="321" r:id="rId72"/>
    <p:sldId id="322" r:id="rId73"/>
    <p:sldId id="323" r:id="rId74"/>
    <p:sldId id="324" r:id="rId75"/>
    <p:sldId id="325" r:id="rId76"/>
    <p:sldId id="326" r:id="rId77"/>
    <p:sldId id="340" r:id="rId78"/>
    <p:sldId id="327" r:id="rId79"/>
    <p:sldId id="328" r:id="rId80"/>
    <p:sldId id="329" r:id="rId81"/>
    <p:sldId id="330" r:id="rId82"/>
    <p:sldId id="331" r:id="rId83"/>
    <p:sldId id="332" r:id="rId84"/>
    <p:sldId id="341" r:id="rId85"/>
    <p:sldId id="333" r:id="rId86"/>
    <p:sldId id="334" r:id="rId8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notesMaster" Target="notesMasters/notesMaster1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8AB240-F2F0-470C-9EFD-BEFE2ABE7EC0}" type="datetimeFigureOut">
              <a:rPr lang="cs-CZ" smtClean="0"/>
              <a:t>17.2.2019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C5DF67-1F0D-4C13-A31C-0F98058104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9403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0637C-73DB-46F1-AD2F-BD0603B6DE7F}" type="datetime1">
              <a:rPr lang="cs-CZ" smtClean="0"/>
              <a:t>17.2.2019</a:t>
            </a:fld>
            <a:endParaRPr lang="cs-CZ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15C759-84CC-4710-8938-407CF960B2F0}" type="slidenum">
              <a:rPr lang="cs-CZ" smtClean="0"/>
              <a:t>‹#›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Introduction to the FMEA Method</a:t>
            </a:r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9CAC8-96D9-4AC6-BA3E-3A70BCC45BBF}" type="datetime1">
              <a:rPr lang="cs-CZ" smtClean="0"/>
              <a:t>17.2.2019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the FMEA Method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5C759-84CC-4710-8938-407CF960B2F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2F23F-6344-4A9F-AC07-EAEAB4D88FFE}" type="datetime1">
              <a:rPr lang="cs-CZ" smtClean="0"/>
              <a:t>17.2.2019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the FMEA Method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5C759-84CC-4710-8938-407CF960B2F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E191D-7C75-4D5B-A631-72CFC2629C8B}" type="datetime1">
              <a:rPr lang="cs-CZ" smtClean="0"/>
              <a:t>17.2.2019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the FMEA Method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5C759-84CC-4710-8938-407CF960B2F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9AFB6-89C9-4C04-BE9F-D83FE7F972A7}" type="datetime1">
              <a:rPr lang="cs-CZ" smtClean="0"/>
              <a:t>17.2.2019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the FMEA Method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5C759-84CC-4710-8938-407CF960B2F0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7B4F4-367B-4855-8A0A-983B3EC0A02B}" type="datetime1">
              <a:rPr lang="cs-CZ" smtClean="0"/>
              <a:t>17.2.2019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the FMEA Method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5C759-84CC-4710-8938-407CF960B2F0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B5385-77F0-43FC-B012-6FFAF355DA85}" type="datetime1">
              <a:rPr lang="cs-CZ" smtClean="0"/>
              <a:t>17.2.2019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the FMEA Method</a:t>
            </a:r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5C759-84CC-4710-8938-407CF960B2F0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9A49F-E3A8-4A34-AA2B-FE410E1E97A2}" type="datetime1">
              <a:rPr lang="cs-CZ" smtClean="0"/>
              <a:t>17.2.2019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the FMEA Method</a:t>
            </a:r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5C759-84CC-4710-8938-407CF960B2F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29A40-97AC-498C-A977-F84B46024386}" type="datetime1">
              <a:rPr lang="cs-CZ" smtClean="0"/>
              <a:t>17.2.2019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the FMEA Method</a:t>
            </a:r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5C759-84CC-4710-8938-407CF960B2F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73D8A-9A06-40D5-89DB-A92FF7EB22F1}" type="datetime1">
              <a:rPr lang="cs-CZ" smtClean="0"/>
              <a:t>17.2.2019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the FMEA Method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5C759-84CC-4710-8938-407CF960B2F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07944-CA3F-4E87-AFC7-F55051C0E5B3}" type="datetime1">
              <a:rPr lang="cs-CZ" smtClean="0"/>
              <a:t>17.2.2019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the FMEA Method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5C759-84CC-4710-8938-407CF960B2F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71CA4276-D7AC-448B-A075-D268B8236957}" type="datetime1">
              <a:rPr lang="cs-CZ" smtClean="0"/>
              <a:t>17.2.2019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Introduction to the FMEA Method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2515C759-84CC-4710-8938-407CF960B2F0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FMEA Method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171061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en-US" sz="4800" dirty="0">
                <a:solidFill>
                  <a:prstClr val="black"/>
                </a:solidFill>
              </a:rPr>
              <a:t>Introduction</a:t>
            </a:r>
            <a:r>
              <a:rPr lang="cs-CZ" sz="4800" dirty="0">
                <a:solidFill>
                  <a:prstClr val="black"/>
                </a:solidFill>
              </a:rPr>
              <a:t/>
            </a:r>
            <a:br>
              <a:rPr lang="cs-CZ" sz="4800" dirty="0">
                <a:solidFill>
                  <a:prstClr val="black"/>
                </a:solidFill>
              </a:rPr>
            </a:b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the FMEA Method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5C759-84CC-4710-8938-407CF960B2F0}" type="slidenum">
              <a:rPr lang="cs-CZ" smtClean="0"/>
              <a:t>10</a:t>
            </a:fld>
            <a:endParaRPr lang="cs-CZ"/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3509562"/>
              </p:ext>
            </p:extLst>
          </p:nvPr>
        </p:nvGraphicFramePr>
        <p:xfrm>
          <a:off x="539552" y="1628801"/>
          <a:ext cx="7776864" cy="45240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97532"/>
                <a:gridCol w="4279332"/>
              </a:tblGrid>
              <a:tr h="1140692">
                <a:tc>
                  <a:txBody>
                    <a:bodyPr/>
                    <a:lstStyle/>
                    <a:p>
                      <a:pPr marL="546100">
                        <a:lnSpc>
                          <a:spcPct val="100000"/>
                        </a:lnSpc>
                        <a:spcAft>
                          <a:spcPts val="2400"/>
                        </a:spcAft>
                      </a:pPr>
                      <a:r>
                        <a:rPr lang="en-US" sz="1800" b="1" u="none" strike="noStrike" spc="0" dirty="0">
                          <a:solidFill>
                            <a:srgbClr val="FF0000"/>
                          </a:solidFill>
                          <a:effectLst/>
                        </a:rPr>
                        <a:t>Team of the Process</a:t>
                      </a:r>
                      <a:endParaRPr lang="cs-CZ" sz="1800" b="1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54610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none" strike="noStrike" spc="0" dirty="0">
                          <a:effectLst/>
                        </a:rPr>
                        <a:t>Core team:</a:t>
                      </a:r>
                      <a:endParaRPr lang="cs-CZ" sz="1800" b="1" dirty="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ct val="100000"/>
                        </a:lnSpc>
                        <a:spcAft>
                          <a:spcPts val="2400"/>
                        </a:spcAft>
                      </a:pPr>
                      <a:r>
                        <a:rPr lang="en-US" sz="1800" b="1" u="none" strike="noStrike" spc="0" dirty="0">
                          <a:effectLst/>
                        </a:rPr>
                        <a:t>FMEA</a:t>
                      </a:r>
                      <a:endParaRPr lang="cs-CZ" sz="1800" b="1" dirty="0">
                        <a:effectLst/>
                      </a:endParaRPr>
                    </a:p>
                    <a:p>
                      <a:pPr marL="35560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none" strike="noStrike" spc="0" dirty="0">
                          <a:effectLst/>
                        </a:rPr>
                        <a:t>Team of experts:</a:t>
                      </a:r>
                      <a:endParaRPr lang="cs-CZ" sz="1800" b="1" dirty="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L="6350" marR="6350" marT="0" marB="0"/>
                </a:tc>
              </a:tr>
              <a:tr h="264574">
                <a:tc>
                  <a:txBody>
                    <a:bodyPr/>
                    <a:lstStyle/>
                    <a:p>
                      <a:pPr marL="5461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u="none" strike="noStrike" spc="0">
                          <a:effectLst/>
                        </a:rPr>
                        <a:t>- creates the FMEA</a:t>
                      </a:r>
                      <a:endParaRPr lang="cs-CZ" sz="180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3556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u="none" strike="noStrike" spc="0">
                          <a:effectLst/>
                        </a:rPr>
                        <a:t>- supports some stages of the</a:t>
                      </a:r>
                      <a:endParaRPr lang="cs-CZ" sz="180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L="6350" marR="6350" marT="0" marB="0"/>
                </a:tc>
              </a:tr>
              <a:tr h="264574">
                <a:tc>
                  <a:txBody>
                    <a:bodyPr/>
                    <a:lstStyle/>
                    <a:p>
                      <a:pPr marL="5461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u="none" strike="noStrike" spc="0">
                          <a:effectLst/>
                        </a:rPr>
                        <a:t>- is involved in every</a:t>
                      </a:r>
                      <a:endParaRPr lang="cs-CZ" sz="180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5715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u="none" strike="noStrike" spc="0">
                          <a:effectLst/>
                        </a:rPr>
                        <a:t>analysis</a:t>
                      </a:r>
                      <a:endParaRPr lang="cs-CZ" sz="180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L="6350" marR="6350" marT="0" marB="0"/>
                </a:tc>
              </a:tr>
              <a:tr h="275912">
                <a:tc>
                  <a:txBody>
                    <a:bodyPr/>
                    <a:lstStyle/>
                    <a:p>
                      <a:pPr marL="76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u="none" strike="noStrike" spc="0">
                          <a:effectLst/>
                        </a:rPr>
                        <a:t>stage of the analysis</a:t>
                      </a:r>
                      <a:endParaRPr lang="cs-CZ" sz="180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3556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u="none" strike="noStrike" spc="0">
                          <a:effectLst/>
                        </a:rPr>
                        <a:t>- during risk evaluation</a:t>
                      </a:r>
                      <a:endParaRPr lang="cs-CZ" sz="180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L="6350" marR="6350" marT="0" marB="0"/>
                </a:tc>
              </a:tr>
              <a:tr h="4210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cs-CZ" sz="18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3556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u="none" strike="noStrike" spc="0">
                          <a:effectLst/>
                        </a:rPr>
                        <a:t>- for special issues</a:t>
                      </a:r>
                      <a:endParaRPr lang="cs-CZ" sz="180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L="6350" marR="6350" marT="0" marB="0"/>
                </a:tc>
              </a:tr>
              <a:tr h="424830">
                <a:tc>
                  <a:txBody>
                    <a:bodyPr/>
                    <a:lstStyle/>
                    <a:p>
                      <a:pPr marL="5461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u="none" strike="noStrike" spc="0">
                          <a:effectLst/>
                        </a:rPr>
                        <a:t>• moderator</a:t>
                      </a:r>
                      <a:endParaRPr lang="cs-CZ" sz="180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3556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u="none" strike="noStrike" spc="0">
                          <a:solidFill>
                            <a:srgbClr val="FF0000"/>
                          </a:solidFill>
                          <a:effectLst/>
                        </a:rPr>
                        <a:t>• design</a:t>
                      </a:r>
                      <a:endParaRPr lang="cs-CZ" sz="1800" b="1">
                        <a:solidFill>
                          <a:srgbClr val="FF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L="6350" marR="6350" marT="0" marB="0"/>
                </a:tc>
              </a:tr>
              <a:tr h="290275">
                <a:tc>
                  <a:txBody>
                    <a:bodyPr/>
                    <a:lstStyle/>
                    <a:p>
                      <a:pPr marL="5461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u="none" strike="noStrike" spc="0">
                          <a:solidFill>
                            <a:srgbClr val="FF0000"/>
                          </a:solidFill>
                          <a:effectLst/>
                        </a:rPr>
                        <a:t>• process planning</a:t>
                      </a:r>
                      <a:endParaRPr lang="cs-CZ" sz="1800" b="1">
                        <a:solidFill>
                          <a:srgbClr val="FF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3556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u="none" strike="noStrike" spc="0" dirty="0">
                          <a:solidFill>
                            <a:srgbClr val="FF0000"/>
                          </a:solidFill>
                          <a:effectLst/>
                        </a:rPr>
                        <a:t>• testing</a:t>
                      </a:r>
                      <a:endParaRPr lang="cs-CZ" sz="1800" b="1" dirty="0">
                        <a:solidFill>
                          <a:srgbClr val="FF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L="6350" marR="6350" marT="0" marB="0"/>
                </a:tc>
              </a:tr>
              <a:tr h="268353">
                <a:tc>
                  <a:txBody>
                    <a:bodyPr/>
                    <a:lstStyle/>
                    <a:p>
                      <a:pPr marL="5461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u="none" strike="noStrike" spc="0">
                          <a:solidFill>
                            <a:srgbClr val="FF0000"/>
                          </a:solidFill>
                          <a:effectLst/>
                        </a:rPr>
                        <a:t>• quality</a:t>
                      </a:r>
                      <a:endParaRPr lang="cs-CZ" sz="1800" b="1">
                        <a:solidFill>
                          <a:srgbClr val="FF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3556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u="none" strike="noStrike" spc="0">
                          <a:effectLst/>
                        </a:rPr>
                        <a:t>• customer</a:t>
                      </a:r>
                      <a:endParaRPr lang="cs-CZ" sz="180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L="6350" marR="6350" marT="0" marB="0"/>
                </a:tc>
              </a:tr>
              <a:tr h="304638">
                <a:tc>
                  <a:txBody>
                    <a:bodyPr/>
                    <a:lstStyle/>
                    <a:p>
                      <a:pPr marL="5461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u="none" strike="noStrike" spc="0" dirty="0">
                          <a:solidFill>
                            <a:srgbClr val="FF0000"/>
                          </a:solidFill>
                          <a:effectLst/>
                        </a:rPr>
                        <a:t>• production</a:t>
                      </a:r>
                      <a:endParaRPr lang="cs-CZ" sz="1800" b="1" dirty="0">
                        <a:solidFill>
                          <a:srgbClr val="FF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3556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u="none" strike="noStrike" spc="0">
                          <a:effectLst/>
                        </a:rPr>
                        <a:t>• suppliers</a:t>
                      </a:r>
                      <a:endParaRPr lang="cs-CZ" sz="180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L="6350" marR="6350" marT="0" marB="0"/>
                </a:tc>
              </a:tr>
              <a:tr h="25777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cs-CZ" sz="180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3556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u="none" strike="noStrike" spc="0">
                          <a:effectLst/>
                        </a:rPr>
                        <a:t>• service</a:t>
                      </a:r>
                      <a:endParaRPr lang="cs-CZ" sz="180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L="6350" marR="6350" marT="0" marB="0"/>
                </a:tc>
              </a:tr>
              <a:tr h="43541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cs-CZ" sz="180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3556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u="none" strike="noStrike" spc="0" dirty="0">
                          <a:effectLst/>
                        </a:rPr>
                        <a:t>• purchase</a:t>
                      </a:r>
                      <a:endParaRPr lang="cs-CZ" sz="18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L="6350" marR="6350" marT="0" marB="0"/>
                </a:tc>
              </a:tr>
              <a:tr h="1164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cs-CZ" sz="120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500" dirty="0">
                          <a:effectLst/>
                        </a:rPr>
                        <a:t> </a:t>
                      </a:r>
                      <a:endParaRPr lang="cs-CZ" sz="12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L="6350" marR="635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72670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en-US" sz="4800" dirty="0">
                <a:solidFill>
                  <a:prstClr val="black"/>
                </a:solidFill>
              </a:rPr>
              <a:t>Introduction</a:t>
            </a:r>
            <a:r>
              <a:rPr lang="cs-CZ" sz="4800" dirty="0">
                <a:solidFill>
                  <a:prstClr val="black"/>
                </a:solidFill>
              </a:rPr>
              <a:t/>
            </a:r>
            <a:br>
              <a:rPr lang="cs-CZ" sz="4800" dirty="0">
                <a:solidFill>
                  <a:prstClr val="black"/>
                </a:solidFill>
              </a:rPr>
            </a:b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the FMEA Method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5C759-84CC-4710-8938-407CF960B2F0}" type="slidenum">
              <a:rPr lang="cs-CZ" smtClean="0"/>
              <a:t>11</a:t>
            </a:fld>
            <a:endParaRPr lang="cs-CZ"/>
          </a:p>
        </p:txBody>
      </p:sp>
      <p:pic>
        <p:nvPicPr>
          <p:cNvPr id="6146" name="Picture 2" descr="image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04962"/>
            <a:ext cx="7704856" cy="4767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55230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800" dirty="0" smtClean="0"/>
              <a:t>The five step approach of </a:t>
            </a:r>
            <a:r>
              <a:rPr lang="en-US" sz="2800" dirty="0" smtClean="0"/>
              <a:t>VDA</a:t>
            </a:r>
            <a:br>
              <a:rPr lang="en-US" sz="2800" dirty="0" smtClean="0"/>
            </a:br>
            <a:r>
              <a:rPr lang="en-US" sz="2800" dirty="0" smtClean="0"/>
              <a:t>(</a:t>
            </a:r>
            <a:r>
              <a:rPr lang="de-DE" sz="2800" dirty="0"/>
              <a:t>Verband der Automobilindustrie </a:t>
            </a:r>
            <a:r>
              <a:rPr lang="de-DE" sz="2800" dirty="0" err="1"/>
              <a:t>e.V</a:t>
            </a:r>
            <a:r>
              <a:rPr lang="de-DE" sz="2800" dirty="0"/>
              <a:t> (VDA)</a:t>
            </a:r>
            <a:r>
              <a:rPr lang="en-US" sz="2800" dirty="0" smtClean="0"/>
              <a:t>)</a:t>
            </a:r>
            <a:endParaRPr lang="cs-CZ" sz="28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the FMEA Method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5C759-84CC-4710-8938-407CF960B2F0}" type="slidenum">
              <a:rPr lang="cs-CZ" smtClean="0"/>
              <a:t>12</a:t>
            </a:fld>
            <a:endParaRPr lang="cs-CZ"/>
          </a:p>
        </p:txBody>
      </p:sp>
      <p:pic>
        <p:nvPicPr>
          <p:cNvPr id="7170" name="Picture 2" descr="image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44824"/>
            <a:ext cx="7632848" cy="4435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66807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1st step: </a:t>
            </a:r>
            <a:r>
              <a:rPr lang="cs-CZ" dirty="0" err="1" smtClean="0"/>
              <a:t>Structural</a:t>
            </a:r>
            <a:r>
              <a:rPr lang="cs-CZ" dirty="0" smtClean="0"/>
              <a:t> </a:t>
            </a:r>
            <a:r>
              <a:rPr lang="cs-CZ" dirty="0" err="1" smtClean="0"/>
              <a:t>Analysis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/>
              <a:t>Creation of a tree structure</a:t>
            </a:r>
            <a:endParaRPr lang="cs-CZ" sz="2000" b="1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the FMEA Method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5C759-84CC-4710-8938-407CF960B2F0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3144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1st step: </a:t>
            </a:r>
            <a:r>
              <a:rPr lang="cs-CZ" dirty="0" err="1" smtClean="0"/>
              <a:t>Structural</a:t>
            </a:r>
            <a:r>
              <a:rPr lang="cs-CZ" dirty="0" smtClean="0"/>
              <a:t> </a:t>
            </a:r>
            <a:r>
              <a:rPr lang="cs-CZ" dirty="0" err="1" smtClean="0"/>
              <a:t>Analysis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the FMEA Method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5C759-84CC-4710-8938-407CF960B2F0}" type="slidenum">
              <a:rPr lang="cs-CZ" smtClean="0"/>
              <a:t>14</a:t>
            </a:fld>
            <a:endParaRPr lang="cs-CZ"/>
          </a:p>
        </p:txBody>
      </p:sp>
      <p:pic>
        <p:nvPicPr>
          <p:cNvPr id="8194" name="Picture 2" descr="image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4783"/>
            <a:ext cx="7632848" cy="4761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86712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1st step: </a:t>
            </a:r>
            <a:r>
              <a:rPr lang="cs-CZ" dirty="0" err="1" smtClean="0"/>
              <a:t>Structural</a:t>
            </a:r>
            <a:r>
              <a:rPr lang="cs-CZ" dirty="0" smtClean="0"/>
              <a:t> </a:t>
            </a:r>
            <a:r>
              <a:rPr lang="cs-CZ" dirty="0" err="1" smtClean="0"/>
              <a:t>Analysis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the FMEA Method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5C759-84CC-4710-8938-407CF960B2F0}" type="slidenum">
              <a:rPr lang="cs-CZ" smtClean="0"/>
              <a:t>15</a:t>
            </a:fld>
            <a:endParaRPr lang="cs-CZ"/>
          </a:p>
        </p:txBody>
      </p:sp>
      <p:pic>
        <p:nvPicPr>
          <p:cNvPr id="9218" name="Picture 2" descr="image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8280963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30014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1st step: </a:t>
            </a:r>
            <a:r>
              <a:rPr lang="cs-CZ" dirty="0" err="1" smtClean="0"/>
              <a:t>Structural</a:t>
            </a:r>
            <a:r>
              <a:rPr lang="cs-CZ" dirty="0" smtClean="0"/>
              <a:t> </a:t>
            </a:r>
            <a:r>
              <a:rPr lang="cs-CZ" dirty="0" err="1" smtClean="0"/>
              <a:t>Analysis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the FMEA Method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5C759-84CC-4710-8938-407CF960B2F0}" type="slidenum">
              <a:rPr lang="cs-CZ" smtClean="0"/>
              <a:t>16</a:t>
            </a:fld>
            <a:endParaRPr lang="cs-CZ"/>
          </a:p>
        </p:txBody>
      </p:sp>
      <p:pic>
        <p:nvPicPr>
          <p:cNvPr id="10242" name="Picture 2" descr="image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60" y="1484784"/>
            <a:ext cx="8008672" cy="4757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46898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1st step: </a:t>
            </a:r>
            <a:r>
              <a:rPr lang="cs-CZ" dirty="0" err="1" smtClean="0"/>
              <a:t>Structural</a:t>
            </a:r>
            <a:r>
              <a:rPr lang="cs-CZ" dirty="0" smtClean="0"/>
              <a:t> </a:t>
            </a:r>
            <a:r>
              <a:rPr lang="cs-CZ" dirty="0" err="1" smtClean="0"/>
              <a:t>Analysis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the FMEA Method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5C759-84CC-4710-8938-407CF960B2F0}" type="slidenum">
              <a:rPr lang="cs-CZ" smtClean="0"/>
              <a:t>17</a:t>
            </a:fld>
            <a:endParaRPr lang="cs-CZ"/>
          </a:p>
        </p:txBody>
      </p:sp>
      <p:pic>
        <p:nvPicPr>
          <p:cNvPr id="11266" name="Picture 2" descr="image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484784"/>
            <a:ext cx="8248257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79215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1st step: </a:t>
            </a:r>
            <a:r>
              <a:rPr lang="cs-CZ" dirty="0" err="1" smtClean="0"/>
              <a:t>Structural</a:t>
            </a:r>
            <a:r>
              <a:rPr lang="cs-CZ" dirty="0" smtClean="0"/>
              <a:t> </a:t>
            </a:r>
            <a:r>
              <a:rPr lang="cs-CZ" dirty="0" err="1" smtClean="0"/>
              <a:t>Analysis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the FMEA Method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5C759-84CC-4710-8938-407CF960B2F0}" type="slidenum">
              <a:rPr lang="cs-CZ" smtClean="0"/>
              <a:t>18</a:t>
            </a:fld>
            <a:endParaRPr lang="cs-CZ"/>
          </a:p>
        </p:txBody>
      </p:sp>
      <p:pic>
        <p:nvPicPr>
          <p:cNvPr id="12290" name="Picture 2" descr="image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8115285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85216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Summary</a:t>
            </a:r>
            <a:r>
              <a:rPr lang="cs-CZ" dirty="0" smtClean="0"/>
              <a:t>: </a:t>
            </a:r>
            <a:r>
              <a:rPr lang="cs-CZ" dirty="0" err="1" smtClean="0"/>
              <a:t>Structural</a:t>
            </a:r>
            <a:r>
              <a:rPr lang="cs-CZ" dirty="0" smtClean="0"/>
              <a:t> </a:t>
            </a:r>
            <a:r>
              <a:rPr lang="cs-CZ" dirty="0" err="1" smtClean="0"/>
              <a:t>Analysis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-	Representation of the product or process structure in a tree diagram</a:t>
            </a:r>
            <a:endParaRPr lang="cs-CZ" sz="20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the FMEA Method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5C759-84CC-4710-8938-407CF960B2F0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6353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Name and Definition</a:t>
            </a:r>
            <a:endParaRPr lang="cs-CZ" b="1" dirty="0"/>
          </a:p>
          <a:p>
            <a:r>
              <a:rPr lang="en-US" i="1" dirty="0"/>
              <a:t>FMEA: Failure Mode and Effects Analysis</a:t>
            </a:r>
            <a:endParaRPr lang="cs-CZ" i="1" dirty="0"/>
          </a:p>
          <a:p>
            <a:pPr lvl="1"/>
            <a:r>
              <a:rPr lang="en-US" dirty="0"/>
              <a:t>systematic analysis</a:t>
            </a:r>
            <a:endParaRPr lang="cs-CZ" dirty="0"/>
          </a:p>
          <a:p>
            <a:pPr lvl="1"/>
            <a:r>
              <a:rPr lang="en-US" dirty="0"/>
              <a:t>identification of risks in products or processes at an early stage</a:t>
            </a:r>
            <a:endParaRPr lang="cs-CZ" dirty="0"/>
          </a:p>
          <a:p>
            <a:pPr lvl="1"/>
            <a:r>
              <a:rPr lang="en-US" dirty="0"/>
              <a:t>evaluation and prioritization of identified risks</a:t>
            </a:r>
            <a:endParaRPr lang="cs-CZ" dirty="0"/>
          </a:p>
          <a:p>
            <a:pPr lvl="1"/>
            <a:r>
              <a:rPr lang="en-US" dirty="0"/>
              <a:t>definition of actions for the reduction or elimination of </a:t>
            </a:r>
            <a:r>
              <a:rPr lang="en-US" dirty="0" smtClean="0"/>
              <a:t>risks</a:t>
            </a:r>
            <a:endParaRPr lang="sk-SK" dirty="0" smtClean="0"/>
          </a:p>
          <a:p>
            <a:r>
              <a:rPr lang="en-US" i="1" dirty="0" smtClean="0">
                <a:solidFill>
                  <a:srgbClr val="0070C0"/>
                </a:solidFill>
              </a:rPr>
              <a:t>FMEA: Failure Mode and Effects Analysis</a:t>
            </a:r>
            <a:endParaRPr lang="cs-CZ" i="1" dirty="0" smtClean="0">
              <a:solidFill>
                <a:srgbClr val="0070C0"/>
              </a:solidFill>
            </a:endParaRPr>
          </a:p>
          <a:p>
            <a:pPr marL="400050" lvl="1" indent="0">
              <a:buNone/>
            </a:pPr>
            <a:r>
              <a:rPr lang="en-US" i="1" dirty="0" smtClean="0">
                <a:solidFill>
                  <a:srgbClr val="0070C0"/>
                </a:solidFill>
              </a:rPr>
              <a:t>• </a:t>
            </a:r>
            <a:r>
              <a:rPr lang="en-US" i="1" dirty="0" err="1">
                <a:solidFill>
                  <a:srgbClr val="0070C0"/>
                </a:solidFill>
              </a:rPr>
              <a:t>systematické</a:t>
            </a:r>
            <a:r>
              <a:rPr lang="en-US" i="1" dirty="0">
                <a:solidFill>
                  <a:srgbClr val="0070C0"/>
                </a:solidFill>
              </a:rPr>
              <a:t> </a:t>
            </a:r>
            <a:r>
              <a:rPr lang="en-US" i="1" dirty="0" err="1">
                <a:solidFill>
                  <a:srgbClr val="0070C0"/>
                </a:solidFill>
              </a:rPr>
              <a:t>analýzy</a:t>
            </a:r>
            <a:endParaRPr lang="cs-CZ" i="1" dirty="0">
              <a:solidFill>
                <a:srgbClr val="0070C0"/>
              </a:solidFill>
            </a:endParaRPr>
          </a:p>
          <a:p>
            <a:pPr marL="400050" lvl="1" indent="0">
              <a:buNone/>
            </a:pPr>
            <a:r>
              <a:rPr lang="en-US" i="1" dirty="0">
                <a:solidFill>
                  <a:srgbClr val="0070C0"/>
                </a:solidFill>
              </a:rPr>
              <a:t>• </a:t>
            </a:r>
            <a:r>
              <a:rPr lang="en-US" i="1" dirty="0" err="1">
                <a:solidFill>
                  <a:srgbClr val="0070C0"/>
                </a:solidFill>
              </a:rPr>
              <a:t>identifikace</a:t>
            </a:r>
            <a:r>
              <a:rPr lang="en-US" i="1" dirty="0">
                <a:solidFill>
                  <a:srgbClr val="0070C0"/>
                </a:solidFill>
              </a:rPr>
              <a:t> </a:t>
            </a:r>
            <a:r>
              <a:rPr lang="en-US" i="1" dirty="0" err="1">
                <a:solidFill>
                  <a:srgbClr val="0070C0"/>
                </a:solidFill>
              </a:rPr>
              <a:t>rizik</a:t>
            </a:r>
            <a:r>
              <a:rPr lang="en-US" i="1" dirty="0">
                <a:solidFill>
                  <a:srgbClr val="0070C0"/>
                </a:solidFill>
              </a:rPr>
              <a:t> v </a:t>
            </a:r>
            <a:r>
              <a:rPr lang="en-US" i="1" dirty="0" err="1">
                <a:solidFill>
                  <a:srgbClr val="0070C0"/>
                </a:solidFill>
              </a:rPr>
              <a:t>produktech</a:t>
            </a:r>
            <a:r>
              <a:rPr lang="en-US" i="1" dirty="0">
                <a:solidFill>
                  <a:srgbClr val="0070C0"/>
                </a:solidFill>
              </a:rPr>
              <a:t> </a:t>
            </a:r>
            <a:r>
              <a:rPr lang="en-US" i="1" dirty="0" err="1">
                <a:solidFill>
                  <a:srgbClr val="0070C0"/>
                </a:solidFill>
              </a:rPr>
              <a:t>nebo</a:t>
            </a:r>
            <a:r>
              <a:rPr lang="en-US" i="1" dirty="0">
                <a:solidFill>
                  <a:srgbClr val="0070C0"/>
                </a:solidFill>
              </a:rPr>
              <a:t> </a:t>
            </a:r>
            <a:r>
              <a:rPr lang="en-US" i="1" dirty="0" err="1">
                <a:solidFill>
                  <a:srgbClr val="0070C0"/>
                </a:solidFill>
              </a:rPr>
              <a:t>procesech</a:t>
            </a:r>
            <a:r>
              <a:rPr lang="en-US" i="1" dirty="0">
                <a:solidFill>
                  <a:srgbClr val="0070C0"/>
                </a:solidFill>
              </a:rPr>
              <a:t> v </a:t>
            </a:r>
            <a:r>
              <a:rPr lang="en-US" i="1" dirty="0" err="1">
                <a:solidFill>
                  <a:srgbClr val="0070C0"/>
                </a:solidFill>
              </a:rPr>
              <a:t>počáteční</a:t>
            </a:r>
            <a:r>
              <a:rPr lang="en-US" i="1" dirty="0">
                <a:solidFill>
                  <a:srgbClr val="0070C0"/>
                </a:solidFill>
              </a:rPr>
              <a:t> </a:t>
            </a:r>
            <a:r>
              <a:rPr lang="en-US" i="1" dirty="0" err="1">
                <a:solidFill>
                  <a:srgbClr val="0070C0"/>
                </a:solidFill>
              </a:rPr>
              <a:t>fázi</a:t>
            </a:r>
            <a:endParaRPr lang="cs-CZ" i="1" dirty="0">
              <a:solidFill>
                <a:srgbClr val="0070C0"/>
              </a:solidFill>
            </a:endParaRPr>
          </a:p>
          <a:p>
            <a:pPr marL="400050" lvl="1" indent="0">
              <a:buNone/>
            </a:pPr>
            <a:r>
              <a:rPr lang="en-US" i="1" dirty="0">
                <a:solidFill>
                  <a:srgbClr val="0070C0"/>
                </a:solidFill>
              </a:rPr>
              <a:t>• </a:t>
            </a:r>
            <a:r>
              <a:rPr lang="en-US" i="1" dirty="0" err="1">
                <a:solidFill>
                  <a:srgbClr val="0070C0"/>
                </a:solidFill>
              </a:rPr>
              <a:t>vyhodnocení</a:t>
            </a:r>
            <a:r>
              <a:rPr lang="en-US" i="1" dirty="0">
                <a:solidFill>
                  <a:srgbClr val="0070C0"/>
                </a:solidFill>
              </a:rPr>
              <a:t> a </a:t>
            </a:r>
            <a:r>
              <a:rPr lang="en-US" i="1" dirty="0" err="1">
                <a:solidFill>
                  <a:srgbClr val="0070C0"/>
                </a:solidFill>
              </a:rPr>
              <a:t>určení</a:t>
            </a:r>
            <a:r>
              <a:rPr lang="en-US" i="1" dirty="0">
                <a:solidFill>
                  <a:srgbClr val="0070C0"/>
                </a:solidFill>
              </a:rPr>
              <a:t> </a:t>
            </a:r>
            <a:r>
              <a:rPr lang="en-US" i="1" dirty="0" err="1">
                <a:solidFill>
                  <a:srgbClr val="0070C0"/>
                </a:solidFill>
              </a:rPr>
              <a:t>priorit</a:t>
            </a:r>
            <a:r>
              <a:rPr lang="en-US" i="1" dirty="0">
                <a:solidFill>
                  <a:srgbClr val="0070C0"/>
                </a:solidFill>
              </a:rPr>
              <a:t> </a:t>
            </a:r>
            <a:r>
              <a:rPr lang="en-US" i="1" dirty="0" err="1">
                <a:solidFill>
                  <a:srgbClr val="0070C0"/>
                </a:solidFill>
              </a:rPr>
              <a:t>zjištěných</a:t>
            </a:r>
            <a:r>
              <a:rPr lang="en-US" i="1" dirty="0">
                <a:solidFill>
                  <a:srgbClr val="0070C0"/>
                </a:solidFill>
              </a:rPr>
              <a:t> </a:t>
            </a:r>
            <a:r>
              <a:rPr lang="en-US" i="1" dirty="0" err="1">
                <a:solidFill>
                  <a:srgbClr val="0070C0"/>
                </a:solidFill>
              </a:rPr>
              <a:t>rizik</a:t>
            </a:r>
            <a:endParaRPr lang="cs-CZ" i="1" dirty="0">
              <a:solidFill>
                <a:srgbClr val="0070C0"/>
              </a:solidFill>
            </a:endParaRPr>
          </a:p>
          <a:p>
            <a:pPr marL="400050" lvl="1" indent="0">
              <a:buNone/>
            </a:pPr>
            <a:r>
              <a:rPr lang="en-US" i="1" dirty="0">
                <a:solidFill>
                  <a:srgbClr val="0070C0"/>
                </a:solidFill>
              </a:rPr>
              <a:t>• </a:t>
            </a:r>
            <a:r>
              <a:rPr lang="en-US" i="1" dirty="0" err="1">
                <a:solidFill>
                  <a:srgbClr val="0070C0"/>
                </a:solidFill>
              </a:rPr>
              <a:t>definice</a:t>
            </a:r>
            <a:r>
              <a:rPr lang="en-US" i="1" dirty="0">
                <a:solidFill>
                  <a:srgbClr val="0070C0"/>
                </a:solidFill>
              </a:rPr>
              <a:t> </a:t>
            </a:r>
            <a:r>
              <a:rPr lang="en-US" i="1" dirty="0" err="1">
                <a:solidFill>
                  <a:srgbClr val="0070C0"/>
                </a:solidFill>
              </a:rPr>
              <a:t>opatření</a:t>
            </a:r>
            <a:r>
              <a:rPr lang="en-US" i="1" dirty="0">
                <a:solidFill>
                  <a:srgbClr val="0070C0"/>
                </a:solidFill>
              </a:rPr>
              <a:t> pro </a:t>
            </a:r>
            <a:r>
              <a:rPr lang="en-US" i="1" dirty="0" err="1">
                <a:solidFill>
                  <a:srgbClr val="0070C0"/>
                </a:solidFill>
              </a:rPr>
              <a:t>snížení</a:t>
            </a:r>
            <a:r>
              <a:rPr lang="en-US" i="1" dirty="0">
                <a:solidFill>
                  <a:srgbClr val="0070C0"/>
                </a:solidFill>
              </a:rPr>
              <a:t> </a:t>
            </a:r>
            <a:r>
              <a:rPr lang="en-US" i="1" dirty="0" err="1">
                <a:solidFill>
                  <a:srgbClr val="0070C0"/>
                </a:solidFill>
              </a:rPr>
              <a:t>nebo</a:t>
            </a:r>
            <a:r>
              <a:rPr lang="en-US" i="1" dirty="0">
                <a:solidFill>
                  <a:srgbClr val="0070C0"/>
                </a:solidFill>
              </a:rPr>
              <a:t> </a:t>
            </a:r>
            <a:r>
              <a:rPr lang="en-US" i="1" dirty="0" err="1">
                <a:solidFill>
                  <a:srgbClr val="0070C0"/>
                </a:solidFill>
              </a:rPr>
              <a:t>eliminaci</a:t>
            </a:r>
            <a:r>
              <a:rPr lang="en-US" i="1" dirty="0">
                <a:solidFill>
                  <a:srgbClr val="0070C0"/>
                </a:solidFill>
              </a:rPr>
              <a:t> </a:t>
            </a:r>
            <a:r>
              <a:rPr lang="en-US" i="1" dirty="0" err="1">
                <a:solidFill>
                  <a:srgbClr val="0070C0"/>
                </a:solidFill>
              </a:rPr>
              <a:t>rizik</a:t>
            </a:r>
            <a:endParaRPr lang="cs-CZ" i="1" dirty="0">
              <a:solidFill>
                <a:srgbClr val="0070C0"/>
              </a:solidFill>
            </a:endParaRP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the FMEA Method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5C759-84CC-4710-8938-407CF960B2F0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65717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2nd step: </a:t>
            </a:r>
            <a:r>
              <a:rPr lang="cs-CZ" dirty="0" err="1" smtClean="0"/>
              <a:t>Functional</a:t>
            </a:r>
            <a:r>
              <a:rPr lang="cs-CZ" dirty="0" smtClean="0"/>
              <a:t> </a:t>
            </a:r>
            <a:r>
              <a:rPr lang="cs-CZ" dirty="0" err="1" smtClean="0"/>
              <a:t>Analysis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/>
              <a:t>-	Recording of functions</a:t>
            </a:r>
          </a:p>
          <a:p>
            <a:pPr marL="0" indent="0">
              <a:buNone/>
            </a:pPr>
            <a:r>
              <a:rPr lang="en-US" sz="2000" dirty="0" smtClean="0"/>
              <a:t>-	Description of functional relationships 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the FMEA Method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5C759-84CC-4710-8938-407CF960B2F0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64927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2nd step: </a:t>
            </a:r>
            <a:r>
              <a:rPr lang="cs-CZ" dirty="0" err="1" smtClean="0"/>
              <a:t>Functional</a:t>
            </a:r>
            <a:r>
              <a:rPr lang="cs-CZ" dirty="0" smtClean="0"/>
              <a:t> </a:t>
            </a:r>
            <a:r>
              <a:rPr lang="cs-CZ" dirty="0" err="1" smtClean="0"/>
              <a:t>Analysis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b="1" dirty="0">
                <a:latin typeface="Calibri"/>
                <a:ea typeface="Calibri"/>
                <a:cs typeface="Times New Roman"/>
              </a:rPr>
              <a:t>Definition of functions</a:t>
            </a:r>
            <a:endParaRPr lang="cs-CZ" dirty="0"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Calibri"/>
              <a:buChar char="•"/>
            </a:pPr>
            <a:r>
              <a:rPr lang="en-US" dirty="0">
                <a:latin typeface="Calibri"/>
                <a:ea typeface="Calibri"/>
                <a:cs typeface="Times New Roman"/>
              </a:rPr>
              <a:t>description of all quality requirements in a broader sense</a:t>
            </a:r>
            <a:endParaRPr lang="cs-CZ" dirty="0"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Calibri"/>
              <a:buChar char="•"/>
            </a:pPr>
            <a:r>
              <a:rPr lang="en-US" dirty="0">
                <a:latin typeface="Calibri"/>
                <a:ea typeface="Calibri"/>
                <a:cs typeface="Times New Roman"/>
              </a:rPr>
              <a:t>can be characteristics, properties, component functions, activities, customer requirements</a:t>
            </a:r>
            <a:endParaRPr lang="cs-CZ" dirty="0"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Calibri"/>
              <a:buChar char="•"/>
            </a:pPr>
            <a:r>
              <a:rPr lang="en-US" dirty="0">
                <a:latin typeface="Calibri"/>
                <a:ea typeface="Calibri"/>
                <a:cs typeface="Times New Roman"/>
              </a:rPr>
              <a:t>are assigned to the system elements</a:t>
            </a:r>
            <a:endParaRPr lang="cs-CZ" dirty="0"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Font typeface="Calibri"/>
              <a:buChar char="•"/>
            </a:pPr>
            <a:r>
              <a:rPr lang="en-US" dirty="0">
                <a:latin typeface="Calibri"/>
                <a:ea typeface="Calibri"/>
                <a:cs typeface="Times New Roman"/>
              </a:rPr>
              <a:t>each system element has one or more functions</a:t>
            </a:r>
            <a:endParaRPr lang="cs-CZ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b="1" i="1" dirty="0">
                <a:solidFill>
                  <a:srgbClr val="4F81BD"/>
                </a:solidFill>
                <a:latin typeface="Calibri"/>
                <a:ea typeface="Calibri"/>
                <a:cs typeface="Times New Roman"/>
              </a:rPr>
              <a:t>Definice funkcí</a:t>
            </a:r>
            <a:endParaRPr lang="cs-CZ" dirty="0"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Calibri"/>
              <a:buChar char="•"/>
            </a:pPr>
            <a:r>
              <a:rPr lang="cs-CZ" b="1" i="1" dirty="0">
                <a:solidFill>
                  <a:srgbClr val="4F81BD"/>
                </a:solidFill>
                <a:latin typeface="Calibri"/>
                <a:ea typeface="Calibri"/>
                <a:cs typeface="Times New Roman"/>
              </a:rPr>
              <a:t>popis všech požadavků na kvalitu v širším smyslu</a:t>
            </a:r>
            <a:endParaRPr lang="cs-CZ" dirty="0"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Calibri"/>
              <a:buChar char="•"/>
            </a:pPr>
            <a:r>
              <a:rPr lang="cs-CZ" b="1" i="1" dirty="0">
                <a:solidFill>
                  <a:srgbClr val="4F81BD"/>
                </a:solidFill>
                <a:latin typeface="Calibri"/>
                <a:ea typeface="Calibri"/>
                <a:cs typeface="Times New Roman"/>
              </a:rPr>
              <a:t>mohou být charakteristiky, vlastnosti, funkce komponent, činnosti, požadavky zákazníků</a:t>
            </a:r>
            <a:endParaRPr lang="cs-CZ" dirty="0"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Calibri"/>
              <a:buChar char="•"/>
            </a:pPr>
            <a:r>
              <a:rPr lang="cs-CZ" b="1" i="1" dirty="0">
                <a:solidFill>
                  <a:srgbClr val="4F81BD"/>
                </a:solidFill>
                <a:latin typeface="Calibri"/>
                <a:ea typeface="Calibri"/>
                <a:cs typeface="Times New Roman"/>
              </a:rPr>
              <a:t>jsou přiřazeny k systémovým prvkům</a:t>
            </a:r>
            <a:endParaRPr lang="cs-CZ" dirty="0"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Font typeface="Calibri"/>
              <a:buChar char="•"/>
            </a:pPr>
            <a:r>
              <a:rPr lang="cs-CZ" b="1" i="1" dirty="0">
                <a:solidFill>
                  <a:srgbClr val="4F81BD"/>
                </a:solidFill>
                <a:latin typeface="Calibri"/>
                <a:ea typeface="Calibri"/>
                <a:cs typeface="Times New Roman"/>
              </a:rPr>
              <a:t>každý systémový prvek má jednu nebo více funkcí</a:t>
            </a:r>
            <a:endParaRPr lang="cs-CZ" dirty="0">
              <a:latin typeface="Calibri"/>
              <a:ea typeface="Calibri"/>
              <a:cs typeface="Times New Roman"/>
            </a:endParaRP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the FMEA Method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5C759-84CC-4710-8938-407CF960B2F0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23247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2nd step: </a:t>
            </a:r>
            <a:r>
              <a:rPr lang="cs-CZ" dirty="0" err="1" smtClean="0"/>
              <a:t>Functional</a:t>
            </a:r>
            <a:r>
              <a:rPr lang="cs-CZ" dirty="0" smtClean="0"/>
              <a:t> </a:t>
            </a:r>
            <a:r>
              <a:rPr lang="cs-CZ" dirty="0" err="1" smtClean="0"/>
              <a:t>Analysis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the FMEA Method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5C759-84CC-4710-8938-407CF960B2F0}" type="slidenum">
              <a:rPr lang="cs-CZ" smtClean="0"/>
              <a:t>22</a:t>
            </a:fld>
            <a:endParaRPr lang="cs-CZ"/>
          </a:p>
        </p:txBody>
      </p:sp>
      <p:pic>
        <p:nvPicPr>
          <p:cNvPr id="13314" name="Picture 2" descr="image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08704"/>
            <a:ext cx="7632848" cy="4856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255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39000">
              <a:schemeClr val="bg1"/>
            </a:gs>
            <a:gs pos="89000">
              <a:schemeClr val="bg1">
                <a:tint val="90000"/>
                <a:shade val="90000"/>
                <a:satMod val="200000"/>
              </a:schemeClr>
            </a:gs>
            <a:gs pos="100000">
              <a:schemeClr val="bg1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2nd step: </a:t>
            </a:r>
            <a:r>
              <a:rPr lang="cs-CZ" dirty="0" err="1" smtClean="0"/>
              <a:t>Functional</a:t>
            </a:r>
            <a:r>
              <a:rPr lang="cs-CZ" dirty="0" smtClean="0"/>
              <a:t> </a:t>
            </a:r>
            <a:r>
              <a:rPr lang="cs-CZ" dirty="0" err="1" smtClean="0"/>
              <a:t>Analysis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the FMEA Method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5C759-84CC-4710-8938-407CF960B2F0}" type="slidenum">
              <a:rPr lang="cs-CZ" smtClean="0"/>
              <a:t>23</a:t>
            </a:fld>
            <a:endParaRPr lang="cs-CZ"/>
          </a:p>
        </p:txBody>
      </p:sp>
      <p:pic>
        <p:nvPicPr>
          <p:cNvPr id="14338" name="Picture 2" descr="image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8284268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690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2nd step: </a:t>
            </a:r>
            <a:r>
              <a:rPr lang="cs-CZ" dirty="0" err="1" smtClean="0"/>
              <a:t>Functional</a:t>
            </a:r>
            <a:r>
              <a:rPr lang="cs-CZ" dirty="0" smtClean="0"/>
              <a:t> </a:t>
            </a:r>
            <a:r>
              <a:rPr lang="cs-CZ" dirty="0" err="1" smtClean="0"/>
              <a:t>Analysis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the FMEA Method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5C759-84CC-4710-8938-407CF960B2F0}" type="slidenum">
              <a:rPr lang="cs-CZ" smtClean="0"/>
              <a:t>24</a:t>
            </a:fld>
            <a:endParaRPr lang="cs-CZ"/>
          </a:p>
        </p:txBody>
      </p:sp>
      <p:pic>
        <p:nvPicPr>
          <p:cNvPr id="15362" name="Picture 2" descr="image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16832"/>
            <a:ext cx="8354774" cy="4283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334099" y="1621678"/>
            <a:ext cx="3231975" cy="2846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68300">
              <a:lnSpc>
                <a:spcPts val="1500"/>
              </a:lnSpc>
              <a:spcAft>
                <a:spcPts val="2400"/>
              </a:spcAft>
            </a:pPr>
            <a:r>
              <a:rPr lang="en-US" b="1" i="0" u="none" strike="noStrike" spc="0" dirty="0" smtClean="0">
                <a:solidFill>
                  <a:srgbClr val="0070C0"/>
                </a:solidFill>
                <a:effectLst/>
                <a:latin typeface="Tahoma"/>
                <a:ea typeface="Tahoma"/>
                <a:cs typeface="Tahoma"/>
              </a:rPr>
              <a:t>Example Pro</a:t>
            </a:r>
            <a:r>
              <a:rPr lang="sk-SK" b="1" i="0" u="none" strike="noStrike" spc="0" dirty="0" err="1" smtClean="0">
                <a:solidFill>
                  <a:srgbClr val="0070C0"/>
                </a:solidFill>
                <a:effectLst/>
                <a:latin typeface="Tahoma"/>
                <a:ea typeface="Tahoma"/>
                <a:cs typeface="Tahoma"/>
              </a:rPr>
              <a:t>duct</a:t>
            </a:r>
            <a:r>
              <a:rPr lang="en-US" b="1" i="0" u="none" strike="noStrike" spc="0" dirty="0" smtClean="0">
                <a:solidFill>
                  <a:srgbClr val="0070C0"/>
                </a:solidFill>
                <a:effectLst/>
                <a:latin typeface="Tahoma"/>
                <a:ea typeface="Tahoma"/>
                <a:cs typeface="Tahoma"/>
              </a:rPr>
              <a:t> FMEA</a:t>
            </a:r>
            <a:endParaRPr lang="cs-CZ" b="1" dirty="0">
              <a:solidFill>
                <a:srgbClr val="0070C0"/>
              </a:solidFill>
              <a:effectLst/>
              <a:latin typeface="Courier New"/>
              <a:ea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367200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2nd step: </a:t>
            </a:r>
            <a:r>
              <a:rPr lang="cs-CZ" dirty="0" err="1" smtClean="0"/>
              <a:t>Functional</a:t>
            </a:r>
            <a:r>
              <a:rPr lang="cs-CZ" dirty="0" smtClean="0"/>
              <a:t> </a:t>
            </a:r>
            <a:r>
              <a:rPr lang="cs-CZ" dirty="0" err="1" smtClean="0"/>
              <a:t>Analysis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the FMEA Method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5C759-84CC-4710-8938-407CF960B2F0}" type="slidenum">
              <a:rPr lang="cs-CZ" smtClean="0"/>
              <a:t>25</a:t>
            </a:fld>
            <a:endParaRPr lang="cs-CZ"/>
          </a:p>
        </p:txBody>
      </p:sp>
      <p:pic>
        <p:nvPicPr>
          <p:cNvPr id="16386" name="Picture 2" descr="image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7429815" cy="4897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43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2nd step: </a:t>
            </a:r>
            <a:r>
              <a:rPr lang="cs-CZ" dirty="0" err="1" smtClean="0"/>
              <a:t>Functional</a:t>
            </a:r>
            <a:r>
              <a:rPr lang="cs-CZ" dirty="0" smtClean="0"/>
              <a:t> </a:t>
            </a:r>
            <a:r>
              <a:rPr lang="cs-CZ" dirty="0" err="1" smtClean="0"/>
              <a:t>Analysis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the FMEA Method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5C759-84CC-4710-8938-407CF960B2F0}" type="slidenum">
              <a:rPr lang="cs-CZ" smtClean="0"/>
              <a:t>26</a:t>
            </a:fld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467544" y="1591861"/>
            <a:ext cx="4350519" cy="292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8300">
              <a:lnSpc>
                <a:spcPts val="1500"/>
              </a:lnSpc>
              <a:spcAft>
                <a:spcPts val="2400"/>
              </a:spcAft>
            </a:pPr>
            <a:r>
              <a:rPr lang="en-US" sz="2000" b="1" i="0" u="none" strike="noStrike" spc="0" dirty="0" smtClean="0">
                <a:solidFill>
                  <a:srgbClr val="0070C0"/>
                </a:solidFill>
                <a:effectLst/>
                <a:latin typeface="Tahoma"/>
                <a:ea typeface="Tahoma"/>
                <a:cs typeface="Tahoma"/>
              </a:rPr>
              <a:t>Example Process FMEA</a:t>
            </a:r>
            <a:endParaRPr lang="cs-CZ" sz="2000" b="1" dirty="0">
              <a:solidFill>
                <a:srgbClr val="0070C0"/>
              </a:solidFill>
              <a:effectLst/>
              <a:latin typeface="Courier New"/>
              <a:ea typeface="Courier New"/>
            </a:endParaRPr>
          </a:p>
        </p:txBody>
      </p:sp>
      <p:pic>
        <p:nvPicPr>
          <p:cNvPr id="17410" name="Picture 2" descr="image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4377"/>
            <a:ext cx="8154494" cy="3560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207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2nd step: </a:t>
            </a:r>
            <a:r>
              <a:rPr lang="cs-CZ" dirty="0" err="1" smtClean="0"/>
              <a:t>Functional</a:t>
            </a:r>
            <a:r>
              <a:rPr lang="cs-CZ" dirty="0" smtClean="0"/>
              <a:t> </a:t>
            </a:r>
            <a:r>
              <a:rPr lang="cs-CZ" dirty="0" err="1" smtClean="0"/>
              <a:t>Analysis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the FMEA Method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5C759-84CC-4710-8938-407CF960B2F0}" type="slidenum">
              <a:rPr lang="cs-CZ" smtClean="0"/>
              <a:t>27</a:t>
            </a:fld>
            <a:endParaRPr lang="cs-CZ"/>
          </a:p>
        </p:txBody>
      </p:sp>
      <p:pic>
        <p:nvPicPr>
          <p:cNvPr id="18434" name="Picture 2" descr="image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513681"/>
            <a:ext cx="8403167" cy="4651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337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2nd step: </a:t>
            </a:r>
            <a:r>
              <a:rPr lang="cs-CZ" dirty="0" err="1" smtClean="0"/>
              <a:t>Functional</a:t>
            </a:r>
            <a:r>
              <a:rPr lang="cs-CZ" dirty="0" smtClean="0"/>
              <a:t> </a:t>
            </a:r>
            <a:r>
              <a:rPr lang="cs-CZ" dirty="0" err="1" smtClean="0"/>
              <a:t>Analysis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the FMEA Method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5C759-84CC-4710-8938-407CF960B2F0}" type="slidenum">
              <a:rPr lang="cs-CZ" smtClean="0"/>
              <a:t>28</a:t>
            </a:fld>
            <a:endParaRPr lang="cs-CZ"/>
          </a:p>
        </p:txBody>
      </p:sp>
      <p:pic>
        <p:nvPicPr>
          <p:cNvPr id="19458" name="Picture 2" descr="image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12776"/>
            <a:ext cx="7200800" cy="5046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070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Summary</a:t>
            </a:r>
            <a:r>
              <a:rPr lang="cs-CZ" dirty="0" smtClean="0"/>
              <a:t>: </a:t>
            </a:r>
            <a:r>
              <a:rPr lang="cs-CZ" dirty="0" err="1" smtClean="0"/>
              <a:t>Functional</a:t>
            </a:r>
            <a:r>
              <a:rPr lang="cs-CZ" dirty="0" smtClean="0"/>
              <a:t> </a:t>
            </a:r>
            <a:r>
              <a:rPr lang="cs-CZ" dirty="0" err="1" smtClean="0"/>
              <a:t>Analysis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115000"/>
              </a:lnSpc>
              <a:buFont typeface="Calibri"/>
              <a:buChar char="-"/>
            </a:pPr>
            <a:r>
              <a:rPr lang="en-US" b="1" dirty="0">
                <a:latin typeface="Calibri"/>
                <a:ea typeface="Calibri"/>
                <a:cs typeface="Times New Roman"/>
              </a:rPr>
              <a:t>Definition of function(s) for each system element</a:t>
            </a:r>
            <a:endParaRPr lang="cs-CZ" dirty="0"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Font typeface="Calibri"/>
              <a:buChar char="-"/>
            </a:pPr>
            <a:r>
              <a:rPr lang="en-US" b="1" dirty="0">
                <a:latin typeface="Calibri"/>
                <a:ea typeface="Calibri"/>
                <a:cs typeface="Times New Roman"/>
              </a:rPr>
              <a:t>Representation of functional relationships within the structure in tree diagrams</a:t>
            </a:r>
            <a:endParaRPr lang="cs-CZ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b="1" dirty="0">
                <a:solidFill>
                  <a:srgbClr val="4F81BD"/>
                </a:solidFill>
                <a:latin typeface="Calibri"/>
                <a:ea typeface="Calibri"/>
                <a:cs typeface="Times New Roman"/>
              </a:rPr>
              <a:t> </a:t>
            </a:r>
            <a:endParaRPr lang="cs-CZ" dirty="0"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Calibri"/>
              <a:buChar char="-"/>
            </a:pPr>
            <a:r>
              <a:rPr lang="cs-CZ" b="1" dirty="0">
                <a:solidFill>
                  <a:srgbClr val="4F81BD"/>
                </a:solidFill>
                <a:latin typeface="Calibri"/>
                <a:ea typeface="Calibri"/>
                <a:cs typeface="Times New Roman"/>
              </a:rPr>
              <a:t>Definice funkcí (funkcí) pro každý systémový prvek</a:t>
            </a:r>
            <a:endParaRPr lang="cs-CZ" dirty="0"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Font typeface="Calibri"/>
              <a:buChar char="-"/>
            </a:pPr>
            <a:r>
              <a:rPr lang="cs-CZ" b="1" dirty="0">
                <a:solidFill>
                  <a:srgbClr val="4F81BD"/>
                </a:solidFill>
                <a:latin typeface="Calibri"/>
                <a:ea typeface="Calibri"/>
                <a:cs typeface="Times New Roman"/>
              </a:rPr>
              <a:t>Znázornění funkčních vztahů v rámci struktury stromových diagramů</a:t>
            </a:r>
            <a:endParaRPr lang="cs-CZ" dirty="0">
              <a:latin typeface="Calibri"/>
              <a:ea typeface="Calibri"/>
              <a:cs typeface="Times New Roman"/>
            </a:endParaRP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the FMEA Method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5C759-84CC-4710-8938-407CF960B2F0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218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the FMEA Method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5C759-84CC-4710-8938-407CF960B2F0}" type="slidenum">
              <a:rPr lang="cs-CZ" smtClean="0"/>
              <a:t>3</a:t>
            </a:fld>
            <a:endParaRPr lang="cs-CZ"/>
          </a:p>
        </p:txBody>
      </p:sp>
      <p:pic>
        <p:nvPicPr>
          <p:cNvPr id="1026" name="Picture 2" descr="imag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2775"/>
            <a:ext cx="7416824" cy="4881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71489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3rd step: Failure Analysis</a:t>
            </a:r>
            <a:br>
              <a:rPr lang="en-US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480"/>
              </a:spcBef>
              <a:spcAft>
                <a:spcPts val="0"/>
              </a:spcAft>
            </a:pPr>
            <a:r>
              <a:rPr lang="en-US" dirty="0">
                <a:solidFill>
                  <a:srgbClr val="7F7F7F"/>
                </a:solidFill>
                <a:latin typeface="Calibri"/>
                <a:ea typeface="Times New Roman"/>
              </a:rPr>
              <a:t>-	Recording of failures</a:t>
            </a:r>
            <a:endParaRPr lang="cs-CZ" sz="1400" dirty="0">
              <a:latin typeface="Times New Roman"/>
              <a:ea typeface="Times New Roman"/>
            </a:endParaRPr>
          </a:p>
          <a:p>
            <a:pPr>
              <a:spcBef>
                <a:spcPts val="480"/>
              </a:spcBef>
              <a:spcAft>
                <a:spcPts val="0"/>
              </a:spcAft>
            </a:pPr>
            <a:r>
              <a:rPr lang="en-US" dirty="0">
                <a:solidFill>
                  <a:srgbClr val="7F7F7F"/>
                </a:solidFill>
                <a:latin typeface="Calibri"/>
                <a:ea typeface="Times New Roman"/>
              </a:rPr>
              <a:t>-	Description of cause-effect relationships </a:t>
            </a:r>
            <a:endParaRPr lang="cs-CZ" sz="1400" dirty="0">
              <a:latin typeface="Times New Roman"/>
              <a:ea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1200" dirty="0">
                <a:latin typeface="Calibri"/>
                <a:ea typeface="Calibri"/>
                <a:cs typeface="Times New Roman"/>
              </a:rPr>
              <a:t> 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b="1" i="1" dirty="0">
                <a:solidFill>
                  <a:srgbClr val="4F81BD"/>
                </a:solidFill>
                <a:latin typeface="Calibri"/>
                <a:ea typeface="Calibri"/>
                <a:cs typeface="Times New Roman"/>
              </a:rPr>
              <a:t>- Zaznamenávání poruch</a:t>
            </a:r>
            <a:endParaRPr lang="cs-CZ" sz="12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b="1" i="1" dirty="0">
                <a:solidFill>
                  <a:srgbClr val="4F81BD"/>
                </a:solidFill>
                <a:latin typeface="Calibri"/>
                <a:ea typeface="Calibri"/>
                <a:cs typeface="Times New Roman"/>
              </a:rPr>
              <a:t>- Popis příčinných vztahů</a:t>
            </a:r>
            <a:endParaRPr lang="cs-CZ" sz="1200" dirty="0">
              <a:latin typeface="Calibri"/>
              <a:ea typeface="Calibri"/>
              <a:cs typeface="Times New Roman"/>
            </a:endParaRP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the FMEA Method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5C759-84CC-4710-8938-407CF960B2F0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798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3rd step: </a:t>
            </a:r>
            <a:r>
              <a:rPr lang="cs-CZ" dirty="0" err="1" smtClean="0"/>
              <a:t>Failure</a:t>
            </a:r>
            <a:r>
              <a:rPr lang="cs-CZ" dirty="0" smtClean="0"/>
              <a:t> </a:t>
            </a:r>
            <a:r>
              <a:rPr lang="cs-CZ" dirty="0" err="1" smtClean="0"/>
              <a:t>Analysis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200" b="1" dirty="0" smtClean="0"/>
              <a:t>Definition of Failures</a:t>
            </a:r>
          </a:p>
          <a:p>
            <a:pPr marL="400050" lvl="1" indent="0">
              <a:buNone/>
            </a:pPr>
            <a:r>
              <a:rPr lang="en-US" sz="2000" dirty="0" smtClean="0"/>
              <a:t>•	description of failures by negating the functions</a:t>
            </a:r>
          </a:p>
          <a:p>
            <a:pPr marL="400050" lvl="1" indent="0">
              <a:buNone/>
            </a:pPr>
            <a:r>
              <a:rPr lang="en-US" sz="2000" dirty="0" smtClean="0"/>
              <a:t>•	failures are assigned to functions</a:t>
            </a:r>
          </a:p>
          <a:p>
            <a:pPr marL="400050" lvl="1" indent="0">
              <a:buNone/>
            </a:pPr>
            <a:r>
              <a:rPr lang="en-US" sz="2000" dirty="0" smtClean="0"/>
              <a:t>•	each function has one or more failures (no function, </a:t>
            </a:r>
            <a:r>
              <a:rPr lang="en-US" sz="2000" dirty="0" err="1" smtClean="0"/>
              <a:t>subfunction</a:t>
            </a:r>
            <a:r>
              <a:rPr lang="en-US" sz="2000" dirty="0" smtClean="0"/>
              <a:t>, </a:t>
            </a:r>
            <a:r>
              <a:rPr lang="en-US" sz="2000" dirty="0" err="1" smtClean="0"/>
              <a:t>hyperfunction</a:t>
            </a:r>
            <a:r>
              <a:rPr lang="en-US" sz="2000" dirty="0" smtClean="0"/>
              <a:t>, intermittent function)</a:t>
            </a:r>
          </a:p>
          <a:p>
            <a:pPr marL="400050" lvl="1" indent="0">
              <a:buNone/>
            </a:pPr>
            <a:r>
              <a:rPr lang="en-US" sz="2000" dirty="0" smtClean="0"/>
              <a:t>•	remain realistic</a:t>
            </a:r>
          </a:p>
          <a:p>
            <a:pPr marL="400050" lvl="1" indent="0">
              <a:buNone/>
            </a:pPr>
            <a:r>
              <a:rPr lang="en-US" sz="2000" dirty="0" smtClean="0"/>
              <a:t>•	no cause-effect relationship described in a failure</a:t>
            </a:r>
          </a:p>
          <a:p>
            <a:pPr marL="400050" lvl="1" indent="0">
              <a:buNone/>
            </a:pPr>
            <a:r>
              <a:rPr lang="cs-CZ" b="1" i="1" dirty="0">
                <a:solidFill>
                  <a:schemeClr val="accent1"/>
                </a:solidFill>
              </a:rPr>
              <a:t>Definice poruch</a:t>
            </a:r>
            <a:endParaRPr lang="cs-CZ" dirty="0">
              <a:solidFill>
                <a:schemeClr val="accent1"/>
              </a:solidFill>
            </a:endParaRPr>
          </a:p>
          <a:p>
            <a:pPr marL="400050" lvl="1" indent="0">
              <a:buNone/>
            </a:pPr>
            <a:r>
              <a:rPr lang="cs-CZ" i="1" dirty="0">
                <a:solidFill>
                  <a:schemeClr val="accent1"/>
                </a:solidFill>
              </a:rPr>
              <a:t>• popis závad </a:t>
            </a:r>
            <a:r>
              <a:rPr lang="cs-CZ" i="1" dirty="0" err="1">
                <a:solidFill>
                  <a:schemeClr val="accent1"/>
                </a:solidFill>
              </a:rPr>
              <a:t>znegovaním</a:t>
            </a:r>
            <a:r>
              <a:rPr lang="cs-CZ" i="1" dirty="0">
                <a:solidFill>
                  <a:schemeClr val="accent1"/>
                </a:solidFill>
              </a:rPr>
              <a:t>  funkcí</a:t>
            </a:r>
            <a:endParaRPr lang="cs-CZ" dirty="0">
              <a:solidFill>
                <a:schemeClr val="accent1"/>
              </a:solidFill>
            </a:endParaRPr>
          </a:p>
          <a:p>
            <a:pPr marL="400050" lvl="1" indent="0">
              <a:buNone/>
            </a:pPr>
            <a:r>
              <a:rPr lang="cs-CZ" i="1" dirty="0">
                <a:solidFill>
                  <a:schemeClr val="accent1"/>
                </a:solidFill>
              </a:rPr>
              <a:t>• závady jsou přiřazeny funkcím</a:t>
            </a:r>
            <a:endParaRPr lang="cs-CZ" dirty="0">
              <a:solidFill>
                <a:schemeClr val="accent1"/>
              </a:solidFill>
            </a:endParaRPr>
          </a:p>
          <a:p>
            <a:pPr marL="400050" lvl="1" indent="0">
              <a:buNone/>
            </a:pPr>
            <a:r>
              <a:rPr lang="cs-CZ" i="1" dirty="0">
                <a:solidFill>
                  <a:schemeClr val="accent1"/>
                </a:solidFill>
              </a:rPr>
              <a:t>• každá funkce má jednu nebo více poruch (žádná funkce, subfunkce, hyperfunkce, přerušovaná funkce)</a:t>
            </a:r>
            <a:endParaRPr lang="cs-CZ" dirty="0">
              <a:solidFill>
                <a:schemeClr val="accent1"/>
              </a:solidFill>
            </a:endParaRPr>
          </a:p>
          <a:p>
            <a:pPr marL="400050" lvl="1" indent="0">
              <a:buNone/>
            </a:pPr>
            <a:r>
              <a:rPr lang="cs-CZ" i="1" dirty="0">
                <a:solidFill>
                  <a:schemeClr val="accent1"/>
                </a:solidFill>
              </a:rPr>
              <a:t>• zůstat realistický</a:t>
            </a:r>
            <a:endParaRPr lang="cs-CZ" dirty="0">
              <a:solidFill>
                <a:schemeClr val="accent1"/>
              </a:solidFill>
            </a:endParaRPr>
          </a:p>
          <a:p>
            <a:pPr marL="400050" lvl="1" indent="0">
              <a:buNone/>
            </a:pPr>
            <a:r>
              <a:rPr lang="cs-CZ" i="1" dirty="0">
                <a:solidFill>
                  <a:schemeClr val="accent1"/>
                </a:solidFill>
              </a:rPr>
              <a:t>• žádný vztah příčina-vliv popsaný při selhání</a:t>
            </a:r>
            <a:endParaRPr lang="cs-CZ" dirty="0">
              <a:solidFill>
                <a:schemeClr val="accent1"/>
              </a:solidFill>
            </a:endParaRP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the FMEA Method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5C759-84CC-4710-8938-407CF960B2F0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125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3rd step: </a:t>
            </a:r>
            <a:r>
              <a:rPr lang="cs-CZ" dirty="0" err="1" smtClean="0"/>
              <a:t>Failure</a:t>
            </a:r>
            <a:r>
              <a:rPr lang="cs-CZ" dirty="0" smtClean="0"/>
              <a:t> </a:t>
            </a:r>
            <a:r>
              <a:rPr lang="cs-CZ" dirty="0" err="1" smtClean="0"/>
              <a:t>Analysis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the FMEA Method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5C759-84CC-4710-8938-407CF960B2F0}" type="slidenum">
              <a:rPr lang="cs-CZ" smtClean="0"/>
              <a:t>32</a:t>
            </a:fld>
            <a:endParaRPr lang="cs-CZ"/>
          </a:p>
        </p:txBody>
      </p:sp>
      <p:pic>
        <p:nvPicPr>
          <p:cNvPr id="20482" name="Picture 2" descr="image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8208912" cy="4969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16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3rd step: </a:t>
            </a:r>
            <a:r>
              <a:rPr lang="cs-CZ" dirty="0" err="1" smtClean="0"/>
              <a:t>Failure</a:t>
            </a:r>
            <a:r>
              <a:rPr lang="cs-CZ" dirty="0" smtClean="0"/>
              <a:t> </a:t>
            </a:r>
            <a:r>
              <a:rPr lang="cs-CZ" dirty="0" err="1" smtClean="0"/>
              <a:t>Analysis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the FMEA Method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5C759-84CC-4710-8938-407CF960B2F0}" type="slidenum">
              <a:rPr lang="cs-CZ" smtClean="0"/>
              <a:t>33</a:t>
            </a:fld>
            <a:endParaRPr lang="cs-CZ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8280920" cy="4681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275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3rd step: </a:t>
            </a:r>
            <a:r>
              <a:rPr lang="cs-CZ" dirty="0" err="1" smtClean="0"/>
              <a:t>Failure</a:t>
            </a:r>
            <a:r>
              <a:rPr lang="cs-CZ" dirty="0" smtClean="0"/>
              <a:t> </a:t>
            </a:r>
            <a:r>
              <a:rPr lang="cs-CZ" dirty="0" err="1" smtClean="0"/>
              <a:t>Analysis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the FMEA Method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5C759-84CC-4710-8938-407CF960B2F0}" type="slidenum">
              <a:rPr lang="cs-CZ" smtClean="0"/>
              <a:t>34</a:t>
            </a:fld>
            <a:endParaRPr lang="cs-CZ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17108"/>
            <a:ext cx="8280920" cy="4917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141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3rd step: </a:t>
            </a:r>
            <a:r>
              <a:rPr lang="cs-CZ" dirty="0" err="1" smtClean="0"/>
              <a:t>Failure</a:t>
            </a:r>
            <a:r>
              <a:rPr lang="cs-CZ" dirty="0" smtClean="0"/>
              <a:t> </a:t>
            </a:r>
            <a:r>
              <a:rPr lang="cs-CZ" dirty="0" err="1" smtClean="0"/>
              <a:t>Analysis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the FMEA Method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5C759-84CC-4710-8938-407CF960B2F0}" type="slidenum">
              <a:rPr lang="cs-CZ" smtClean="0"/>
              <a:t>35</a:t>
            </a:fld>
            <a:endParaRPr lang="cs-CZ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8208912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947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3rd step: </a:t>
            </a:r>
            <a:r>
              <a:rPr lang="cs-CZ" dirty="0" err="1" smtClean="0"/>
              <a:t>Failure</a:t>
            </a:r>
            <a:r>
              <a:rPr lang="cs-CZ" dirty="0" smtClean="0"/>
              <a:t> </a:t>
            </a:r>
            <a:r>
              <a:rPr lang="cs-CZ" dirty="0" err="1" smtClean="0"/>
              <a:t>Analysis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the FMEA Method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5C759-84CC-4710-8938-407CF960B2F0}" type="slidenum">
              <a:rPr lang="cs-CZ" smtClean="0"/>
              <a:t>36</a:t>
            </a:fld>
            <a:endParaRPr lang="cs-CZ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2"/>
            <a:ext cx="8208912" cy="4938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165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3rd step: </a:t>
            </a:r>
            <a:r>
              <a:rPr lang="cs-CZ" dirty="0" err="1" smtClean="0"/>
              <a:t>Failure</a:t>
            </a:r>
            <a:r>
              <a:rPr lang="cs-CZ" dirty="0" smtClean="0"/>
              <a:t> </a:t>
            </a:r>
            <a:r>
              <a:rPr lang="cs-CZ" dirty="0" err="1" smtClean="0"/>
              <a:t>Analysis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the FMEA Method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5C759-84CC-4710-8938-407CF960B2F0}" type="slidenum">
              <a:rPr lang="cs-CZ" smtClean="0"/>
              <a:t>37</a:t>
            </a:fld>
            <a:endParaRPr lang="cs-CZ"/>
          </a:p>
        </p:txBody>
      </p:sp>
      <p:pic>
        <p:nvPicPr>
          <p:cNvPr id="25602" name="Picture 2" descr="image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35963"/>
            <a:ext cx="8208912" cy="4915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771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3rd step: </a:t>
            </a:r>
            <a:r>
              <a:rPr lang="cs-CZ" dirty="0" err="1" smtClean="0"/>
              <a:t>Failure</a:t>
            </a:r>
            <a:r>
              <a:rPr lang="cs-CZ" dirty="0" smtClean="0"/>
              <a:t> </a:t>
            </a:r>
            <a:r>
              <a:rPr lang="cs-CZ" dirty="0" err="1" smtClean="0"/>
              <a:t>Analysis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the FMEA Method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5C759-84CC-4710-8938-407CF960B2F0}" type="slidenum">
              <a:rPr lang="cs-CZ" smtClean="0"/>
              <a:t>38</a:t>
            </a:fld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467544" y="1628800"/>
            <a:ext cx="5203080" cy="292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3700">
              <a:lnSpc>
                <a:spcPts val="1500"/>
              </a:lnSpc>
              <a:spcAft>
                <a:spcPts val="600"/>
              </a:spcAft>
            </a:pPr>
            <a:r>
              <a:rPr lang="en-US" sz="2000" b="1" i="0" u="none" strike="noStrike" spc="0" dirty="0" smtClean="0">
                <a:solidFill>
                  <a:srgbClr val="0070C0"/>
                </a:solidFill>
                <a:effectLst/>
                <a:latin typeface="Tahoma"/>
                <a:ea typeface="Tahoma"/>
                <a:cs typeface="Tahoma"/>
              </a:rPr>
              <a:t>Example Product FMEA</a:t>
            </a:r>
            <a:endParaRPr lang="cs-CZ" sz="2000" b="1" dirty="0">
              <a:solidFill>
                <a:srgbClr val="0070C0"/>
              </a:solidFill>
              <a:effectLst/>
              <a:latin typeface="Courier New"/>
              <a:ea typeface="Courier New"/>
            </a:endParaRPr>
          </a:p>
        </p:txBody>
      </p:sp>
      <p:pic>
        <p:nvPicPr>
          <p:cNvPr id="26626" name="Picture 2" descr="image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02" y="1921316"/>
            <a:ext cx="8085845" cy="4436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384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3rd step: </a:t>
            </a:r>
            <a:r>
              <a:rPr lang="cs-CZ" dirty="0" err="1" smtClean="0"/>
              <a:t>Failure</a:t>
            </a:r>
            <a:r>
              <a:rPr lang="cs-CZ" dirty="0" smtClean="0"/>
              <a:t> </a:t>
            </a:r>
            <a:r>
              <a:rPr lang="cs-CZ" dirty="0" err="1" smtClean="0"/>
              <a:t>Analysis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the FMEA Method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5C759-84CC-4710-8938-407CF960B2F0}" type="slidenum">
              <a:rPr lang="cs-CZ" smtClean="0"/>
              <a:t>39</a:t>
            </a:fld>
            <a:endParaRPr lang="cs-CZ"/>
          </a:p>
        </p:txBody>
      </p:sp>
      <p:pic>
        <p:nvPicPr>
          <p:cNvPr id="27650" name="Picture 2" descr="image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11916"/>
            <a:ext cx="8208912" cy="4794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194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100" dirty="0" smtClean="0">
                <a:solidFill>
                  <a:srgbClr val="000000"/>
                </a:solidFill>
                <a:effectLst/>
                <a:latin typeface="Courier New"/>
                <a:ea typeface="Courier New"/>
              </a:rPr>
              <a:t/>
            </a:r>
            <a:br>
              <a:rPr lang="cs-CZ" sz="3100" dirty="0" smtClean="0">
                <a:solidFill>
                  <a:srgbClr val="000000"/>
                </a:solidFill>
                <a:effectLst/>
                <a:latin typeface="Courier New"/>
                <a:ea typeface="Courier New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08720"/>
          </a:xfrm>
        </p:spPr>
        <p:txBody>
          <a:bodyPr/>
          <a:lstStyle/>
          <a:p>
            <a:r>
              <a:rPr lang="en-US" b="0" i="0" u="none" strike="noStrike" spc="0" dirty="0" smtClean="0">
                <a:solidFill>
                  <a:srgbClr val="000000"/>
                </a:solidFill>
                <a:effectLst/>
                <a:latin typeface="Tahoma"/>
                <a:ea typeface="Tahoma"/>
                <a:cs typeface="Tahoma"/>
              </a:rPr>
              <a:t>Cost reduction through implementation of FMEA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the FMEA Method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5C759-84CC-4710-8938-407CF960B2F0}" type="slidenum">
              <a:rPr lang="cs-CZ" smtClean="0"/>
              <a:t>4</a:t>
            </a:fld>
            <a:endParaRPr lang="cs-CZ"/>
          </a:p>
        </p:txBody>
      </p:sp>
      <p:pic>
        <p:nvPicPr>
          <p:cNvPr id="2050" name="Picture 2" descr="imag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59" y="2636912"/>
            <a:ext cx="4735513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bdélník 6"/>
          <p:cNvSpPr/>
          <p:nvPr/>
        </p:nvSpPr>
        <p:spPr>
          <a:xfrm>
            <a:off x="2627784" y="404664"/>
            <a:ext cx="329968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smtClean="0"/>
              <a:t>Introduction</a:t>
            </a:r>
            <a:endParaRPr lang="cs-CZ" sz="4800" dirty="0"/>
          </a:p>
        </p:txBody>
      </p:sp>
    </p:spTree>
    <p:extLst>
      <p:ext uri="{BB962C8B-B14F-4D97-AF65-F5344CB8AC3E}">
        <p14:creationId xmlns:p14="http://schemas.microsoft.com/office/powerpoint/2010/main" val="159345204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3rd step: </a:t>
            </a:r>
            <a:r>
              <a:rPr lang="cs-CZ" dirty="0" err="1" smtClean="0"/>
              <a:t>Failure</a:t>
            </a:r>
            <a:r>
              <a:rPr lang="cs-CZ" dirty="0" smtClean="0"/>
              <a:t> </a:t>
            </a:r>
            <a:r>
              <a:rPr lang="cs-CZ" dirty="0" err="1" smtClean="0"/>
              <a:t>Analysis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the FMEA Method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5C759-84CC-4710-8938-407CF960B2F0}" type="slidenum">
              <a:rPr lang="cs-CZ" smtClean="0"/>
              <a:t>40</a:t>
            </a:fld>
            <a:endParaRPr lang="cs-CZ"/>
          </a:p>
        </p:txBody>
      </p:sp>
      <p:pic>
        <p:nvPicPr>
          <p:cNvPr id="28674" name="Picture 2" descr="image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8208912" cy="481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709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3rd step: </a:t>
            </a:r>
            <a:r>
              <a:rPr lang="cs-CZ" dirty="0" err="1" smtClean="0"/>
              <a:t>Failure</a:t>
            </a:r>
            <a:r>
              <a:rPr lang="cs-CZ" dirty="0" smtClean="0"/>
              <a:t> </a:t>
            </a:r>
            <a:r>
              <a:rPr lang="cs-CZ" dirty="0" err="1" smtClean="0"/>
              <a:t>Analysis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the FMEA Method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5C759-84CC-4710-8938-407CF960B2F0}" type="slidenum">
              <a:rPr lang="cs-CZ" smtClean="0"/>
              <a:t>41</a:t>
            </a:fld>
            <a:endParaRPr lang="cs-CZ"/>
          </a:p>
        </p:txBody>
      </p:sp>
      <p:pic>
        <p:nvPicPr>
          <p:cNvPr id="29698" name="Picture 2" descr="image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8208912" cy="4735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798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3rd step: </a:t>
            </a:r>
            <a:r>
              <a:rPr lang="cs-CZ" dirty="0" err="1" smtClean="0"/>
              <a:t>Failure</a:t>
            </a:r>
            <a:r>
              <a:rPr lang="cs-CZ" dirty="0" smtClean="0"/>
              <a:t> </a:t>
            </a:r>
            <a:r>
              <a:rPr lang="cs-CZ" dirty="0" err="1" smtClean="0"/>
              <a:t>Analysis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the FMEA Method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5C759-84CC-4710-8938-407CF960B2F0}" type="slidenum">
              <a:rPr lang="cs-CZ" smtClean="0"/>
              <a:t>42</a:t>
            </a:fld>
            <a:endParaRPr lang="cs-CZ"/>
          </a:p>
        </p:txBody>
      </p:sp>
      <p:pic>
        <p:nvPicPr>
          <p:cNvPr id="30722" name="Picture 2" descr="image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8280920" cy="4936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825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3rd step: </a:t>
            </a:r>
            <a:r>
              <a:rPr lang="cs-CZ" dirty="0" err="1" smtClean="0"/>
              <a:t>Failure</a:t>
            </a:r>
            <a:r>
              <a:rPr lang="cs-CZ" dirty="0" smtClean="0"/>
              <a:t> </a:t>
            </a:r>
            <a:r>
              <a:rPr lang="cs-CZ" dirty="0" err="1" smtClean="0"/>
              <a:t>Analysis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the FMEA Method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5C759-84CC-4710-8938-407CF960B2F0}" type="slidenum">
              <a:rPr lang="cs-CZ" smtClean="0"/>
              <a:t>43</a:t>
            </a:fld>
            <a:endParaRPr lang="cs-CZ"/>
          </a:p>
        </p:txBody>
      </p:sp>
      <p:pic>
        <p:nvPicPr>
          <p:cNvPr id="31746" name="Picture 2" descr="image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8208912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160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3rd step: </a:t>
            </a:r>
            <a:r>
              <a:rPr lang="cs-CZ" dirty="0" err="1" smtClean="0"/>
              <a:t>Failure</a:t>
            </a:r>
            <a:r>
              <a:rPr lang="cs-CZ" dirty="0" smtClean="0"/>
              <a:t> </a:t>
            </a:r>
            <a:r>
              <a:rPr lang="cs-CZ" dirty="0" err="1" smtClean="0"/>
              <a:t>Analysis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the FMEA Method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5C759-84CC-4710-8938-407CF960B2F0}" type="slidenum">
              <a:rPr lang="cs-CZ" smtClean="0"/>
              <a:t>44</a:t>
            </a:fld>
            <a:endParaRPr lang="cs-CZ"/>
          </a:p>
        </p:txBody>
      </p:sp>
      <p:pic>
        <p:nvPicPr>
          <p:cNvPr id="32770" name="Picture 2" descr="image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8208912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95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3rd step: </a:t>
            </a:r>
            <a:r>
              <a:rPr lang="cs-CZ" dirty="0" err="1" smtClean="0"/>
              <a:t>Failure</a:t>
            </a:r>
            <a:r>
              <a:rPr lang="cs-CZ" dirty="0" smtClean="0"/>
              <a:t> </a:t>
            </a:r>
            <a:r>
              <a:rPr lang="cs-CZ" dirty="0" err="1" smtClean="0"/>
              <a:t>Analysis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the FMEA Method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5C759-84CC-4710-8938-407CF960B2F0}" type="slidenum">
              <a:rPr lang="cs-CZ" smtClean="0"/>
              <a:t>45</a:t>
            </a:fld>
            <a:endParaRPr lang="cs-CZ"/>
          </a:p>
        </p:txBody>
      </p:sp>
      <p:pic>
        <p:nvPicPr>
          <p:cNvPr id="33794" name="Picture 2" descr="image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37312"/>
            <a:ext cx="8208912" cy="4844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207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Summary</a:t>
            </a:r>
            <a:r>
              <a:rPr lang="cs-CZ" dirty="0" smtClean="0"/>
              <a:t> : </a:t>
            </a:r>
            <a:r>
              <a:rPr lang="cs-CZ" dirty="0" err="1" smtClean="0"/>
              <a:t>Failure</a:t>
            </a:r>
            <a:r>
              <a:rPr lang="cs-CZ" dirty="0" smtClean="0"/>
              <a:t> </a:t>
            </a:r>
            <a:r>
              <a:rPr lang="cs-CZ" dirty="0" err="1" smtClean="0"/>
              <a:t>Analysis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smtClean="0"/>
              <a:t>-	Recording of failures concerning the functions</a:t>
            </a:r>
            <a:endParaRPr lang="sk-SK" sz="2000" b="1" dirty="0" smtClean="0"/>
          </a:p>
          <a:p>
            <a:pPr marL="0" indent="0">
              <a:buNone/>
            </a:pPr>
            <a:r>
              <a:rPr lang="en-US" sz="2000" b="1" dirty="0" smtClean="0"/>
              <a:t> -	Representation of cause-effect relationships between the failures in tree diagrams </a:t>
            </a:r>
            <a:endParaRPr lang="cs-CZ" sz="2000" b="1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the FMEA Method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5C759-84CC-4710-8938-407CF960B2F0}" type="slidenum">
              <a:rPr lang="cs-CZ" smtClean="0"/>
              <a:t>46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998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4th step: </a:t>
            </a:r>
            <a:r>
              <a:rPr lang="cs-CZ" dirty="0" err="1" smtClean="0"/>
              <a:t>Actions</a:t>
            </a:r>
            <a:r>
              <a:rPr lang="cs-CZ" dirty="0" smtClean="0"/>
              <a:t> </a:t>
            </a:r>
            <a:r>
              <a:rPr lang="cs-CZ" dirty="0" err="1" smtClean="0"/>
              <a:t>Analysis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b="1" dirty="0" smtClean="0"/>
              <a:t>-	Recording of existing know-how</a:t>
            </a:r>
          </a:p>
          <a:p>
            <a:pPr marL="0" indent="0">
              <a:buNone/>
            </a:pPr>
            <a:r>
              <a:rPr lang="en-US" sz="2000" b="1" dirty="0" smtClean="0"/>
              <a:t>-	Evaluation of the actual situation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the FMEA Method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5C759-84CC-4710-8938-407CF960B2F0}" type="slidenum">
              <a:rPr lang="cs-CZ" smtClean="0"/>
              <a:t>47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27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4th step: </a:t>
            </a:r>
            <a:r>
              <a:rPr lang="cs-CZ" dirty="0" err="1" smtClean="0"/>
              <a:t>Actions</a:t>
            </a:r>
            <a:r>
              <a:rPr lang="cs-CZ" dirty="0" smtClean="0"/>
              <a:t> </a:t>
            </a:r>
            <a:r>
              <a:rPr lang="cs-CZ" dirty="0" err="1" smtClean="0"/>
              <a:t>Analysis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Definition of ratings</a:t>
            </a:r>
          </a:p>
          <a:p>
            <a:pPr marL="0" indent="0">
              <a:buNone/>
            </a:pPr>
            <a:r>
              <a:rPr lang="en-US" b="1" dirty="0" smtClean="0"/>
              <a:t>Severity - S-rating</a:t>
            </a:r>
          </a:p>
          <a:p>
            <a:pPr marL="0" indent="0">
              <a:buNone/>
            </a:pPr>
            <a:r>
              <a:rPr lang="en-US" dirty="0" smtClean="0"/>
              <a:t>•	evaluates severity of a failure effect from customer's point of view</a:t>
            </a:r>
          </a:p>
          <a:p>
            <a:pPr marL="0" indent="0">
              <a:buNone/>
            </a:pPr>
            <a:r>
              <a:rPr lang="en-US" dirty="0" smtClean="0"/>
              <a:t>•	value between 1 (low) and 10 (high)</a:t>
            </a:r>
          </a:p>
          <a:p>
            <a:pPr marL="0" indent="0">
              <a:buNone/>
            </a:pPr>
            <a:r>
              <a:rPr lang="en-US" b="1" dirty="0" smtClean="0"/>
              <a:t>Occurrence - O-rating</a:t>
            </a:r>
          </a:p>
          <a:p>
            <a:pPr marL="0" indent="0">
              <a:buNone/>
            </a:pPr>
            <a:r>
              <a:rPr lang="en-US" dirty="0" smtClean="0"/>
              <a:t>•	evaluates the probability of a failure cause occurrence considering the preventive actions</a:t>
            </a:r>
          </a:p>
          <a:p>
            <a:pPr marL="0" indent="0">
              <a:buNone/>
            </a:pPr>
            <a:r>
              <a:rPr lang="en-US" dirty="0" smtClean="0"/>
              <a:t>•	value between 1 (low) and 10 (high)</a:t>
            </a:r>
          </a:p>
          <a:p>
            <a:pPr marL="0" indent="0">
              <a:buNone/>
            </a:pPr>
            <a:r>
              <a:rPr lang="en-US" b="1" dirty="0" smtClean="0"/>
              <a:t>Detection - D-rating</a:t>
            </a:r>
          </a:p>
          <a:p>
            <a:pPr marL="0" indent="0">
              <a:buNone/>
            </a:pPr>
            <a:r>
              <a:rPr lang="en-US" dirty="0" smtClean="0"/>
              <a:t>•	evaluates the detection probability of a failure cause (or failure mode or failure effect) considering the detection actions</a:t>
            </a:r>
          </a:p>
          <a:p>
            <a:pPr marL="0" indent="0">
              <a:buNone/>
            </a:pPr>
            <a:r>
              <a:rPr lang="en-US" dirty="0" smtClean="0"/>
              <a:t>•	value between 1 (high) and 10 (low) 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the FMEA Method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5C759-84CC-4710-8938-407CF960B2F0}" type="slidenum">
              <a:rPr lang="cs-CZ" smtClean="0"/>
              <a:t>48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394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4th step: </a:t>
            </a:r>
            <a:r>
              <a:rPr lang="cs-CZ" dirty="0" err="1"/>
              <a:t>Actions</a:t>
            </a:r>
            <a:r>
              <a:rPr lang="cs-CZ" dirty="0"/>
              <a:t> </a:t>
            </a:r>
            <a:r>
              <a:rPr lang="cs-CZ" dirty="0" err="1"/>
              <a:t>Analysis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cs-CZ" sz="2600" b="1" i="1" dirty="0">
                <a:solidFill>
                  <a:srgbClr val="4F81BD"/>
                </a:solidFill>
                <a:latin typeface="Calibri"/>
                <a:ea typeface="Calibri"/>
                <a:cs typeface="Times New Roman"/>
              </a:rPr>
              <a:t>Definice ratingů</a:t>
            </a:r>
            <a:endParaRPr lang="cs-CZ" sz="2600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cs-CZ" sz="2600" b="1" i="1" dirty="0">
                <a:solidFill>
                  <a:srgbClr val="4F81BD"/>
                </a:solidFill>
                <a:latin typeface="Calibri"/>
                <a:ea typeface="Calibri"/>
                <a:cs typeface="Times New Roman"/>
              </a:rPr>
              <a:t>Závažnost - S-hodnocení</a:t>
            </a:r>
            <a:endParaRPr lang="cs-CZ" sz="2600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cs-CZ" sz="2600" i="1" dirty="0">
                <a:solidFill>
                  <a:srgbClr val="4F81BD"/>
                </a:solidFill>
                <a:latin typeface="Calibri"/>
                <a:ea typeface="Calibri"/>
                <a:cs typeface="Times New Roman"/>
              </a:rPr>
              <a:t>• vyhodnocuje závažnost selhání z pohledu zákazníka</a:t>
            </a:r>
            <a:endParaRPr lang="cs-CZ" sz="2600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cs-CZ" sz="2600" i="1" dirty="0">
                <a:solidFill>
                  <a:srgbClr val="4F81BD"/>
                </a:solidFill>
                <a:latin typeface="Calibri"/>
                <a:ea typeface="Calibri"/>
                <a:cs typeface="Times New Roman"/>
              </a:rPr>
              <a:t>• hodnota mezi 1 (nízkou) a 10 (vysokou)</a:t>
            </a:r>
            <a:endParaRPr lang="cs-CZ" sz="2600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cs-CZ" sz="2600" b="1" i="1" dirty="0">
                <a:solidFill>
                  <a:srgbClr val="4F81BD"/>
                </a:solidFill>
                <a:latin typeface="Calibri"/>
                <a:ea typeface="Calibri"/>
                <a:cs typeface="Times New Roman"/>
              </a:rPr>
              <a:t>Výskyt - O-hodnocení</a:t>
            </a:r>
            <a:endParaRPr lang="cs-CZ" sz="2600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cs-CZ" sz="2600" i="1" dirty="0">
                <a:solidFill>
                  <a:srgbClr val="4F81BD"/>
                </a:solidFill>
                <a:latin typeface="Calibri"/>
                <a:ea typeface="Calibri"/>
                <a:cs typeface="Times New Roman"/>
              </a:rPr>
              <a:t>• vyhodnocuje pravděpodobnost výskytu poruchy s ohledem na preventivní opatření</a:t>
            </a:r>
            <a:endParaRPr lang="cs-CZ" sz="2600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cs-CZ" sz="2600" i="1" dirty="0">
                <a:solidFill>
                  <a:srgbClr val="4F81BD"/>
                </a:solidFill>
                <a:latin typeface="Calibri"/>
                <a:ea typeface="Calibri"/>
                <a:cs typeface="Times New Roman"/>
              </a:rPr>
              <a:t>• hodnota mezi 1 (nízkou) a 10 (vysokou)</a:t>
            </a:r>
            <a:endParaRPr lang="cs-CZ" sz="2600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cs-CZ" sz="2600" b="1" i="1" dirty="0">
                <a:solidFill>
                  <a:srgbClr val="4F81BD"/>
                </a:solidFill>
                <a:latin typeface="Calibri"/>
                <a:ea typeface="Calibri"/>
                <a:cs typeface="Times New Roman"/>
              </a:rPr>
              <a:t>Detekce - hodnocení D</a:t>
            </a:r>
            <a:endParaRPr lang="cs-CZ" sz="2600" b="1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cs-CZ" sz="2600" i="1" dirty="0">
                <a:solidFill>
                  <a:srgbClr val="4F81BD"/>
                </a:solidFill>
                <a:latin typeface="Calibri"/>
                <a:ea typeface="Calibri"/>
                <a:cs typeface="Times New Roman"/>
              </a:rPr>
              <a:t>• vyhodnotí pravděpodobnost detekce příčiny poruchy (nebo selhání nebo selhání) vzhledem k detekční činnosti</a:t>
            </a:r>
            <a:endParaRPr lang="cs-CZ" sz="2600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cs-CZ" sz="2600" i="1" dirty="0">
                <a:solidFill>
                  <a:srgbClr val="4F81BD"/>
                </a:solidFill>
                <a:latin typeface="Calibri"/>
                <a:ea typeface="Calibri"/>
                <a:cs typeface="Times New Roman"/>
              </a:rPr>
              <a:t>• hodnota mezi 1 (vysoká) a 10 (nízká)</a:t>
            </a:r>
            <a:endParaRPr lang="cs-CZ" sz="2600" dirty="0">
              <a:latin typeface="Calibri"/>
              <a:ea typeface="Calibri"/>
              <a:cs typeface="Times New Roman"/>
            </a:endParaRP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the FMEA Method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5C759-84CC-4710-8938-407CF960B2F0}" type="slidenum">
              <a:rPr lang="cs-CZ" smtClean="0"/>
              <a:t>49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6629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en-US" sz="4800" dirty="0">
                <a:solidFill>
                  <a:prstClr val="black"/>
                </a:solidFill>
              </a:rPr>
              <a:t>Introduction</a:t>
            </a:r>
            <a:r>
              <a:rPr lang="cs-CZ" sz="4800" dirty="0">
                <a:solidFill>
                  <a:prstClr val="black"/>
                </a:solidFill>
              </a:rPr>
              <a:t/>
            </a:r>
            <a:br>
              <a:rPr lang="cs-CZ" sz="4800" dirty="0">
                <a:solidFill>
                  <a:prstClr val="black"/>
                </a:solidFill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i="0" u="none" strike="noStrike" spc="0" dirty="0" smtClean="0">
                <a:solidFill>
                  <a:srgbClr val="000000"/>
                </a:solidFill>
                <a:effectLst/>
                <a:latin typeface="Tahoma"/>
                <a:ea typeface="Tahoma"/>
                <a:cs typeface="Tahoma"/>
              </a:rPr>
              <a:t>Objectives and benefits of the FMEA implementation</a:t>
            </a:r>
            <a:endParaRPr lang="sk-SK" sz="2000" b="1" i="0" u="none" strike="noStrike" spc="0" dirty="0" smtClean="0">
              <a:solidFill>
                <a:srgbClr val="000000"/>
              </a:solidFill>
              <a:effectLst/>
              <a:latin typeface="Tahoma"/>
              <a:ea typeface="Tahoma"/>
              <a:cs typeface="Tahoma"/>
            </a:endParaRPr>
          </a:p>
          <a:p>
            <a:pPr lvl="1"/>
            <a:r>
              <a:rPr lang="en-US" sz="2000" dirty="0"/>
              <a:t>reduction of costs to eliminate failures at a late stage</a:t>
            </a:r>
            <a:endParaRPr lang="cs-CZ" sz="2000" dirty="0"/>
          </a:p>
          <a:p>
            <a:pPr lvl="1"/>
            <a:r>
              <a:rPr lang="en-US" sz="2000" dirty="0"/>
              <a:t>protection of the company image</a:t>
            </a:r>
            <a:endParaRPr lang="cs-CZ" sz="2000" dirty="0"/>
          </a:p>
          <a:p>
            <a:pPr lvl="1"/>
            <a:r>
              <a:rPr lang="en-US" sz="2000" dirty="0"/>
              <a:t>discharge from product liability</a:t>
            </a:r>
            <a:endParaRPr lang="cs-CZ" sz="2000" dirty="0"/>
          </a:p>
          <a:p>
            <a:pPr lvl="1"/>
            <a:r>
              <a:rPr lang="en-US" sz="2000" dirty="0"/>
              <a:t>promotion of communication within the company and with customers and suppliers</a:t>
            </a:r>
            <a:endParaRPr lang="cs-CZ" sz="2000" dirty="0"/>
          </a:p>
          <a:p>
            <a:pPr lvl="1"/>
            <a:r>
              <a:rPr lang="en-US" sz="2000" dirty="0"/>
              <a:t>creation of a knowledge base for products and processes</a:t>
            </a:r>
            <a:endParaRPr lang="cs-CZ" sz="2000" dirty="0"/>
          </a:p>
          <a:p>
            <a:r>
              <a:rPr lang="cs-CZ" sz="2200" i="1" dirty="0">
                <a:solidFill>
                  <a:srgbClr val="0070C0"/>
                </a:solidFill>
                <a:latin typeface="Courier New"/>
                <a:ea typeface="Courier New"/>
              </a:rPr>
              <a:t>Cíle a přínos implementace FMEA</a:t>
            </a:r>
          </a:p>
          <a:p>
            <a:pPr lvl="1"/>
            <a:r>
              <a:rPr lang="cs-CZ" sz="1400" i="1" dirty="0">
                <a:solidFill>
                  <a:srgbClr val="0070C0"/>
                </a:solidFill>
                <a:latin typeface="Courier New"/>
                <a:ea typeface="Courier New"/>
              </a:rPr>
              <a:t>snížení nákladů na odstranění selhání v pozdní fázi</a:t>
            </a:r>
          </a:p>
          <a:p>
            <a:pPr lvl="1"/>
            <a:r>
              <a:rPr lang="cs-CZ" sz="1400" i="1" dirty="0">
                <a:solidFill>
                  <a:srgbClr val="0070C0"/>
                </a:solidFill>
                <a:latin typeface="Courier New"/>
                <a:ea typeface="Courier New"/>
              </a:rPr>
              <a:t>ochrana image společnosti</a:t>
            </a:r>
          </a:p>
          <a:p>
            <a:pPr lvl="1"/>
            <a:r>
              <a:rPr lang="cs-CZ" sz="1400" i="1" dirty="0">
                <a:solidFill>
                  <a:srgbClr val="0070C0"/>
                </a:solidFill>
                <a:latin typeface="Courier New"/>
                <a:ea typeface="Courier New"/>
              </a:rPr>
              <a:t>z odpovědnosti za výrobek</a:t>
            </a:r>
          </a:p>
          <a:p>
            <a:pPr lvl="1"/>
            <a:r>
              <a:rPr lang="cs-CZ" sz="1400" i="1" dirty="0">
                <a:solidFill>
                  <a:srgbClr val="0070C0"/>
                </a:solidFill>
                <a:latin typeface="Courier New"/>
                <a:ea typeface="Courier New"/>
              </a:rPr>
              <a:t>podpora komunikace uvnitř společnosti a se zákazníky a dodavateli</a:t>
            </a:r>
          </a:p>
          <a:p>
            <a:pPr lvl="1"/>
            <a:r>
              <a:rPr lang="cs-CZ" sz="1400" i="1" dirty="0">
                <a:solidFill>
                  <a:srgbClr val="0070C0"/>
                </a:solidFill>
                <a:latin typeface="Courier New"/>
                <a:ea typeface="Courier New"/>
              </a:rPr>
              <a:t>vytvoření znalostní základny pro produkty a procesy</a:t>
            </a:r>
            <a:endParaRPr lang="cs-CZ" sz="1400" i="1" dirty="0" smtClean="0">
              <a:solidFill>
                <a:srgbClr val="0070C0"/>
              </a:solidFill>
              <a:effectLst/>
              <a:latin typeface="Courier New"/>
              <a:ea typeface="Courier New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the FMEA Method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5C759-84CC-4710-8938-407CF960B2F0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287174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4th step: </a:t>
            </a:r>
            <a:r>
              <a:rPr lang="cs-CZ" dirty="0" err="1" smtClean="0"/>
              <a:t>Actions</a:t>
            </a:r>
            <a:r>
              <a:rPr lang="cs-CZ" dirty="0" smtClean="0"/>
              <a:t> </a:t>
            </a:r>
            <a:r>
              <a:rPr lang="cs-CZ" dirty="0" err="1" smtClean="0"/>
              <a:t>Analysis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Definition of types of actions</a:t>
            </a:r>
          </a:p>
          <a:p>
            <a:pPr marL="0" indent="0">
              <a:buNone/>
            </a:pPr>
            <a:r>
              <a:rPr lang="en-US" b="1" dirty="0" smtClean="0"/>
              <a:t>Preventive action</a:t>
            </a:r>
          </a:p>
          <a:p>
            <a:pPr marL="0" indent="0">
              <a:buNone/>
            </a:pPr>
            <a:r>
              <a:rPr lang="en-US" dirty="0" smtClean="0"/>
              <a:t>•	reduces or eliminated the occurrence of a failure cause</a:t>
            </a:r>
          </a:p>
          <a:p>
            <a:pPr marL="0" indent="0">
              <a:buNone/>
            </a:pPr>
            <a:r>
              <a:rPr lang="en-US" dirty="0" smtClean="0"/>
              <a:t>•	determines the occurrence rating of a failure cause</a:t>
            </a:r>
          </a:p>
          <a:p>
            <a:pPr marL="0" indent="0">
              <a:buNone/>
            </a:pPr>
            <a:r>
              <a:rPr lang="en-US" dirty="0" smtClean="0"/>
              <a:t>•	Product FMEA: calculation, simulation, experience</a:t>
            </a:r>
          </a:p>
          <a:p>
            <a:pPr marL="0" indent="0">
              <a:buNone/>
            </a:pPr>
            <a:r>
              <a:rPr lang="en-US" dirty="0" smtClean="0"/>
              <a:t>•	Process FMEA: </a:t>
            </a:r>
            <a:r>
              <a:rPr lang="en-US" dirty="0" err="1" smtClean="0"/>
              <a:t>Poka</a:t>
            </a:r>
            <a:r>
              <a:rPr lang="en-US" dirty="0" smtClean="0"/>
              <a:t>-Yoke, training, maintenance</a:t>
            </a:r>
          </a:p>
          <a:p>
            <a:pPr marL="0" indent="0">
              <a:buNone/>
            </a:pPr>
            <a:r>
              <a:rPr lang="en-US" b="1" dirty="0" smtClean="0"/>
              <a:t>Detection action</a:t>
            </a:r>
          </a:p>
          <a:p>
            <a:pPr marL="0" indent="0">
              <a:buNone/>
            </a:pPr>
            <a:r>
              <a:rPr lang="en-US" dirty="0" smtClean="0"/>
              <a:t>•	detects an already occurred failure cause (or failure mode or failure effect)</a:t>
            </a:r>
          </a:p>
          <a:p>
            <a:pPr marL="0" indent="0">
              <a:buNone/>
            </a:pPr>
            <a:r>
              <a:rPr lang="en-US" dirty="0" smtClean="0"/>
              <a:t>•	defines the detection rating of a failure cause</a:t>
            </a:r>
          </a:p>
          <a:p>
            <a:pPr marL="0" indent="0">
              <a:buNone/>
            </a:pPr>
            <a:r>
              <a:rPr lang="en-US" dirty="0" smtClean="0"/>
              <a:t>•	Product FMEA: experiment, test, approval of drawings</a:t>
            </a:r>
          </a:p>
          <a:p>
            <a:pPr marL="0" indent="0">
              <a:buNone/>
            </a:pPr>
            <a:r>
              <a:rPr lang="en-US" dirty="0" smtClean="0"/>
              <a:t>•	Process FMEA: camera control, visual control</a:t>
            </a:r>
            <a:endParaRPr lang="en-US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the FMEA Method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5C759-84CC-4710-8938-407CF960B2F0}" type="slidenum">
              <a:rPr lang="cs-CZ" smtClean="0"/>
              <a:t>50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275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4th step: </a:t>
            </a:r>
            <a:r>
              <a:rPr lang="cs-CZ" dirty="0" err="1"/>
              <a:t>Actions</a:t>
            </a:r>
            <a:r>
              <a:rPr lang="cs-CZ" dirty="0"/>
              <a:t> </a:t>
            </a:r>
            <a:r>
              <a:rPr lang="cs-CZ" dirty="0" err="1"/>
              <a:t>Analysis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b="1" i="1" dirty="0">
                <a:solidFill>
                  <a:schemeClr val="accent1"/>
                </a:solidFill>
              </a:rPr>
              <a:t>Definování typů akcí</a:t>
            </a:r>
          </a:p>
          <a:p>
            <a:pPr marL="0" indent="0">
              <a:buNone/>
            </a:pPr>
            <a:r>
              <a:rPr lang="cs-CZ" b="1" i="1" dirty="0">
                <a:solidFill>
                  <a:schemeClr val="accent1"/>
                </a:solidFill>
              </a:rPr>
              <a:t>Preventivní akce</a:t>
            </a:r>
          </a:p>
          <a:p>
            <a:pPr marL="0" indent="0">
              <a:buNone/>
            </a:pPr>
            <a:r>
              <a:rPr lang="cs-CZ" i="1" dirty="0">
                <a:solidFill>
                  <a:schemeClr val="accent1"/>
                </a:solidFill>
              </a:rPr>
              <a:t>• snižuje nebo eliminuje výskyt příčiny poruchy</a:t>
            </a:r>
          </a:p>
          <a:p>
            <a:pPr marL="0" indent="0">
              <a:buNone/>
            </a:pPr>
            <a:r>
              <a:rPr lang="cs-CZ" i="1" dirty="0">
                <a:solidFill>
                  <a:schemeClr val="accent1"/>
                </a:solidFill>
              </a:rPr>
              <a:t>• určuje hodnocení výskytu příčiny poruchy</a:t>
            </a:r>
          </a:p>
          <a:p>
            <a:pPr marL="0" indent="0">
              <a:buNone/>
            </a:pPr>
            <a:r>
              <a:rPr lang="cs-CZ" i="1" dirty="0">
                <a:solidFill>
                  <a:schemeClr val="accent1"/>
                </a:solidFill>
              </a:rPr>
              <a:t>• Produkt FMEA: výpočet, simulace, zkušenosti</a:t>
            </a:r>
          </a:p>
          <a:p>
            <a:pPr marL="0" indent="0">
              <a:buNone/>
            </a:pPr>
            <a:r>
              <a:rPr lang="cs-CZ" i="1" dirty="0">
                <a:solidFill>
                  <a:schemeClr val="accent1"/>
                </a:solidFill>
              </a:rPr>
              <a:t>• Proces FMEA: </a:t>
            </a:r>
            <a:r>
              <a:rPr lang="cs-CZ" b="1" i="1" dirty="0" err="1" smtClean="0">
                <a:solidFill>
                  <a:schemeClr val="accent1"/>
                </a:solidFill>
              </a:rPr>
              <a:t>Poka-yoke</a:t>
            </a:r>
            <a:r>
              <a:rPr lang="en-US" b="1" i="1" dirty="0" smtClean="0">
                <a:solidFill>
                  <a:schemeClr val="accent1"/>
                </a:solidFill>
              </a:rPr>
              <a:t> </a:t>
            </a:r>
            <a:r>
              <a:rPr lang="en-US" i="1" dirty="0" smtClean="0">
                <a:solidFill>
                  <a:schemeClr val="accent1"/>
                </a:solidFill>
              </a:rPr>
              <a:t>(vid. </a:t>
            </a:r>
            <a:r>
              <a:rPr lang="en-US" i="1" dirty="0" err="1" smtClean="0">
                <a:solidFill>
                  <a:schemeClr val="accent1"/>
                </a:solidFill>
              </a:rPr>
              <a:t>nasledujuci</a:t>
            </a:r>
            <a:r>
              <a:rPr lang="en-US" i="1" dirty="0" smtClean="0">
                <a:solidFill>
                  <a:schemeClr val="accent1"/>
                </a:solidFill>
              </a:rPr>
              <a:t> slide)</a:t>
            </a:r>
            <a:r>
              <a:rPr lang="cs-CZ" i="1" dirty="0" smtClean="0">
                <a:solidFill>
                  <a:schemeClr val="accent1"/>
                </a:solidFill>
              </a:rPr>
              <a:t>, </a:t>
            </a:r>
            <a:r>
              <a:rPr lang="cs-CZ" i="1" dirty="0">
                <a:solidFill>
                  <a:schemeClr val="accent1"/>
                </a:solidFill>
              </a:rPr>
              <a:t>trénink, údržba</a:t>
            </a:r>
          </a:p>
          <a:p>
            <a:pPr marL="0" indent="0">
              <a:buNone/>
            </a:pPr>
            <a:r>
              <a:rPr lang="cs-CZ" b="1" i="1" dirty="0">
                <a:solidFill>
                  <a:schemeClr val="accent1"/>
                </a:solidFill>
              </a:rPr>
              <a:t>Detekční akce</a:t>
            </a:r>
          </a:p>
          <a:p>
            <a:pPr marL="0" indent="0">
              <a:buNone/>
            </a:pPr>
            <a:r>
              <a:rPr lang="cs-CZ" i="1" dirty="0">
                <a:solidFill>
                  <a:schemeClr val="accent1"/>
                </a:solidFill>
              </a:rPr>
              <a:t>• zjistí již vzniklou chybu (nebo selhání nebo selhání)</a:t>
            </a:r>
          </a:p>
          <a:p>
            <a:pPr marL="0" indent="0">
              <a:buNone/>
            </a:pPr>
            <a:r>
              <a:rPr lang="cs-CZ" i="1" dirty="0">
                <a:solidFill>
                  <a:schemeClr val="accent1"/>
                </a:solidFill>
              </a:rPr>
              <a:t>• definuje detekční hodnotu příčiny poruchy</a:t>
            </a:r>
          </a:p>
          <a:p>
            <a:pPr marL="0" indent="0">
              <a:buNone/>
            </a:pPr>
            <a:r>
              <a:rPr lang="cs-CZ" i="1" dirty="0">
                <a:solidFill>
                  <a:schemeClr val="accent1"/>
                </a:solidFill>
              </a:rPr>
              <a:t>• Produkt FMEA: experiment, test, schválení výkresů</a:t>
            </a:r>
          </a:p>
          <a:p>
            <a:pPr marL="0" indent="0">
              <a:buNone/>
            </a:pPr>
            <a:r>
              <a:rPr lang="cs-CZ" i="1" dirty="0">
                <a:solidFill>
                  <a:schemeClr val="accent1"/>
                </a:solidFill>
              </a:rPr>
              <a:t>• Proces FMEA: ovládání kamery, vizuální ovládání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the FMEA Method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5C759-84CC-4710-8938-407CF960B2F0}" type="slidenum">
              <a:rPr lang="cs-CZ" smtClean="0"/>
              <a:t>51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369397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b="1" i="1" dirty="0" err="1">
                <a:solidFill>
                  <a:srgbClr val="6076B4"/>
                </a:solidFill>
                <a:effectLst/>
                <a:latin typeface="Century Gothic"/>
              </a:rPr>
              <a:t>Poka</a:t>
            </a:r>
            <a:r>
              <a:rPr lang="cs-CZ" sz="4000" b="1" i="1" dirty="0">
                <a:solidFill>
                  <a:srgbClr val="6076B4"/>
                </a:solidFill>
                <a:effectLst/>
                <a:latin typeface="Century Gothic"/>
              </a:rPr>
              <a:t> </a:t>
            </a:r>
            <a:r>
              <a:rPr lang="cs-CZ" sz="4000" b="1" i="1" dirty="0" err="1">
                <a:solidFill>
                  <a:srgbClr val="6076B4"/>
                </a:solidFill>
                <a:effectLst/>
                <a:latin typeface="Century Gothic"/>
              </a:rPr>
              <a:t>joke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i="1" dirty="0" err="1">
                <a:solidFill>
                  <a:schemeClr val="accent1"/>
                </a:solidFill>
              </a:rPr>
              <a:t>Poka</a:t>
            </a:r>
            <a:r>
              <a:rPr lang="cs-CZ" b="1" i="1" dirty="0">
                <a:solidFill>
                  <a:schemeClr val="accent1"/>
                </a:solidFill>
              </a:rPr>
              <a:t> </a:t>
            </a:r>
            <a:r>
              <a:rPr lang="cs-CZ" b="1" i="1" dirty="0" err="1">
                <a:solidFill>
                  <a:schemeClr val="accent1"/>
                </a:solidFill>
              </a:rPr>
              <a:t>joke</a:t>
            </a:r>
            <a:r>
              <a:rPr lang="cs-CZ" b="1" i="1" dirty="0">
                <a:solidFill>
                  <a:schemeClr val="accent1"/>
                </a:solidFill>
              </a:rPr>
              <a:t> </a:t>
            </a:r>
            <a:r>
              <a:rPr lang="cs-CZ" i="1" dirty="0">
                <a:solidFill>
                  <a:schemeClr val="accent1"/>
                </a:solidFill>
              </a:rPr>
              <a:t>(vyslovuje POH KA YOKE) je chyba-</a:t>
            </a:r>
            <a:r>
              <a:rPr lang="cs-CZ" i="1" dirty="0" err="1">
                <a:solidFill>
                  <a:schemeClr val="accent1"/>
                </a:solidFill>
              </a:rPr>
              <a:t>proofing</a:t>
            </a:r>
            <a:r>
              <a:rPr lang="cs-CZ" i="1" dirty="0">
                <a:solidFill>
                  <a:schemeClr val="accent1"/>
                </a:solidFill>
              </a:rPr>
              <a:t> přístup k odstranění chyb nebo předcházení chyb, které byly vyvinuty japonským inženýrem </a:t>
            </a:r>
            <a:r>
              <a:rPr lang="cs-CZ" i="1" dirty="0" err="1">
                <a:solidFill>
                  <a:schemeClr val="accent1"/>
                </a:solidFill>
              </a:rPr>
              <a:t>Shigeo</a:t>
            </a:r>
            <a:r>
              <a:rPr lang="cs-CZ" i="1" dirty="0">
                <a:solidFill>
                  <a:schemeClr val="accent1"/>
                </a:solidFill>
              </a:rPr>
              <a:t> </a:t>
            </a:r>
            <a:r>
              <a:rPr lang="cs-CZ" i="1" dirty="0" err="1">
                <a:solidFill>
                  <a:schemeClr val="accent1"/>
                </a:solidFill>
              </a:rPr>
              <a:t>Shingo</a:t>
            </a:r>
            <a:r>
              <a:rPr lang="cs-CZ" i="1" dirty="0">
                <a:solidFill>
                  <a:schemeClr val="accent1"/>
                </a:solidFill>
              </a:rPr>
              <a:t> v šedesátých létech. Slovo "</a:t>
            </a:r>
            <a:r>
              <a:rPr lang="cs-CZ" i="1" dirty="0" err="1">
                <a:solidFill>
                  <a:schemeClr val="accent1"/>
                </a:solidFill>
              </a:rPr>
              <a:t>poka</a:t>
            </a:r>
            <a:r>
              <a:rPr lang="cs-CZ" i="1" dirty="0">
                <a:solidFill>
                  <a:schemeClr val="accent1"/>
                </a:solidFill>
              </a:rPr>
              <a:t> </a:t>
            </a:r>
            <a:r>
              <a:rPr lang="cs-CZ" i="1" dirty="0" err="1">
                <a:solidFill>
                  <a:schemeClr val="accent1"/>
                </a:solidFill>
              </a:rPr>
              <a:t>joke</a:t>
            </a:r>
            <a:r>
              <a:rPr lang="cs-CZ" i="1" dirty="0">
                <a:solidFill>
                  <a:schemeClr val="accent1"/>
                </a:solidFill>
              </a:rPr>
              <a:t>" je odvozeno z japonského slova, které znamená "vyhnout se chybám". </a:t>
            </a:r>
            <a:r>
              <a:rPr lang="cs-CZ" i="1" dirty="0" err="1">
                <a:solidFill>
                  <a:schemeClr val="accent1"/>
                </a:solidFill>
              </a:rPr>
              <a:t>Poka</a:t>
            </a:r>
            <a:r>
              <a:rPr lang="cs-CZ" i="1" dirty="0">
                <a:solidFill>
                  <a:schemeClr val="accent1"/>
                </a:solidFill>
              </a:rPr>
              <a:t> </a:t>
            </a:r>
            <a:r>
              <a:rPr lang="cs-CZ" i="1" dirty="0" err="1">
                <a:solidFill>
                  <a:schemeClr val="accent1"/>
                </a:solidFill>
              </a:rPr>
              <a:t>joke</a:t>
            </a:r>
            <a:r>
              <a:rPr lang="cs-CZ" i="1" dirty="0">
                <a:solidFill>
                  <a:schemeClr val="accent1"/>
                </a:solidFill>
              </a:rPr>
              <a:t> využívá jednoduchých, ale účinných nástrojů a signálů, které zabraňují vzniku chyb.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the FMEA Method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5C759-84CC-4710-8938-407CF960B2F0}" type="slidenum">
              <a:rPr lang="cs-CZ" smtClean="0"/>
              <a:t>52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82232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4th step: </a:t>
            </a:r>
            <a:r>
              <a:rPr lang="cs-CZ" dirty="0" err="1" smtClean="0"/>
              <a:t>Actions</a:t>
            </a:r>
            <a:r>
              <a:rPr lang="cs-CZ" dirty="0" smtClean="0"/>
              <a:t> </a:t>
            </a:r>
            <a:r>
              <a:rPr lang="cs-CZ" dirty="0" err="1" smtClean="0"/>
              <a:t>Analysis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Definition of Risk Priority Number</a:t>
            </a:r>
          </a:p>
          <a:p>
            <a:pPr marL="0" indent="0">
              <a:buNone/>
            </a:pPr>
            <a:r>
              <a:rPr lang="en-US" dirty="0" smtClean="0"/>
              <a:t>•	RPN = (highest) S • 0 • D</a:t>
            </a:r>
          </a:p>
          <a:p>
            <a:pPr marL="0" indent="0">
              <a:buNone/>
            </a:pPr>
            <a:r>
              <a:rPr lang="en-US" dirty="0" smtClean="0"/>
              <a:t>•	RPN ranges between 1 and 1000</a:t>
            </a:r>
          </a:p>
          <a:p>
            <a:pPr marL="0" indent="0">
              <a:buNone/>
            </a:pPr>
            <a:r>
              <a:rPr lang="en-US" dirty="0" smtClean="0"/>
              <a:t>•	identification of weaknesses</a:t>
            </a:r>
          </a:p>
          <a:p>
            <a:pPr marL="0" indent="0">
              <a:buNone/>
            </a:pPr>
            <a:r>
              <a:rPr lang="en-US" dirty="0" smtClean="0"/>
              <a:t>•	prioritization of identified failure causes</a:t>
            </a:r>
          </a:p>
          <a:p>
            <a:pPr marL="0" indent="0">
              <a:buNone/>
            </a:pPr>
            <a:r>
              <a:rPr lang="en-US" dirty="0" smtClean="0"/>
              <a:t>•	assistance for a priority list in the optimization phase</a:t>
            </a:r>
          </a:p>
          <a:p>
            <a:pPr marL="0" indent="0">
              <a:buNone/>
            </a:pPr>
            <a:r>
              <a:rPr lang="en-US" dirty="0" smtClean="0"/>
              <a:t>•	is itself no target of the analysis - must be considered in its context - threshold values are not advisable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the FMEA Method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5C759-84CC-4710-8938-407CF960B2F0}" type="slidenum">
              <a:rPr lang="cs-CZ" smtClean="0"/>
              <a:t>53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224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4th step: </a:t>
            </a:r>
            <a:r>
              <a:rPr lang="cs-CZ" dirty="0" err="1"/>
              <a:t>Actions</a:t>
            </a:r>
            <a:r>
              <a:rPr lang="cs-CZ" dirty="0"/>
              <a:t> </a:t>
            </a:r>
            <a:r>
              <a:rPr lang="cs-CZ" dirty="0" err="1"/>
              <a:t>Analysis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i="1" dirty="0">
                <a:solidFill>
                  <a:schemeClr val="accent1"/>
                </a:solidFill>
              </a:rPr>
              <a:t>Definice prioritního čísla rizika</a:t>
            </a:r>
          </a:p>
          <a:p>
            <a:pPr marL="0" indent="0">
              <a:buNone/>
            </a:pPr>
            <a:r>
              <a:rPr lang="cs-CZ" i="1" dirty="0">
                <a:solidFill>
                  <a:schemeClr val="accent1"/>
                </a:solidFill>
              </a:rPr>
              <a:t>• RPN = (nejvyšší) S • 0 • D</a:t>
            </a:r>
          </a:p>
          <a:p>
            <a:pPr marL="0" indent="0">
              <a:buNone/>
            </a:pPr>
            <a:r>
              <a:rPr lang="cs-CZ" i="1" dirty="0">
                <a:solidFill>
                  <a:schemeClr val="accent1"/>
                </a:solidFill>
              </a:rPr>
              <a:t>• RPN se pohybuje mezi 1 a 1000</a:t>
            </a:r>
          </a:p>
          <a:p>
            <a:pPr marL="0" indent="0">
              <a:buNone/>
            </a:pPr>
            <a:r>
              <a:rPr lang="cs-CZ" i="1" dirty="0">
                <a:solidFill>
                  <a:schemeClr val="accent1"/>
                </a:solidFill>
              </a:rPr>
              <a:t>• identifikace slabých míst</a:t>
            </a:r>
          </a:p>
          <a:p>
            <a:pPr marL="0" indent="0">
              <a:buNone/>
            </a:pPr>
            <a:r>
              <a:rPr lang="cs-CZ" i="1" dirty="0">
                <a:solidFill>
                  <a:schemeClr val="accent1"/>
                </a:solidFill>
              </a:rPr>
              <a:t>• stanovení priorit zjištěných příčin selhání</a:t>
            </a:r>
          </a:p>
          <a:p>
            <a:pPr marL="0" indent="0">
              <a:buNone/>
            </a:pPr>
            <a:r>
              <a:rPr lang="cs-CZ" i="1" dirty="0">
                <a:solidFill>
                  <a:schemeClr val="accent1"/>
                </a:solidFill>
              </a:rPr>
              <a:t>• pomoc pro seznam priorit ve fázi optimalizace</a:t>
            </a:r>
          </a:p>
          <a:p>
            <a:pPr marL="0" indent="0">
              <a:buNone/>
            </a:pPr>
            <a:r>
              <a:rPr lang="cs-CZ" i="1" dirty="0">
                <a:solidFill>
                  <a:schemeClr val="accent1"/>
                </a:solidFill>
              </a:rPr>
              <a:t>• sám o sobě není cílem analýzy - je třeba jej zvážit - prahové hodnoty se nedoporučují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the FMEA Method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5C759-84CC-4710-8938-407CF960B2F0}" type="slidenum">
              <a:rPr lang="cs-CZ" smtClean="0"/>
              <a:t>54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642136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4th step: </a:t>
            </a:r>
            <a:r>
              <a:rPr lang="cs-CZ" dirty="0" err="1" smtClean="0"/>
              <a:t>Actions</a:t>
            </a:r>
            <a:r>
              <a:rPr lang="cs-CZ" dirty="0" smtClean="0"/>
              <a:t> </a:t>
            </a:r>
            <a:r>
              <a:rPr lang="cs-CZ" dirty="0" err="1" smtClean="0"/>
              <a:t>Analysis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Rating Catalogs</a:t>
            </a:r>
          </a:p>
          <a:p>
            <a:pPr marL="0" indent="0">
              <a:buNone/>
            </a:pPr>
            <a:r>
              <a:rPr lang="en-US" dirty="0" smtClean="0"/>
              <a:t>•	definition of an evaluation scale for S-, 0- and D-ratings</a:t>
            </a:r>
          </a:p>
          <a:p>
            <a:pPr marL="0" indent="0">
              <a:buNone/>
            </a:pPr>
            <a:r>
              <a:rPr lang="en-US" dirty="0" smtClean="0"/>
              <a:t>•	evaluation catalogs of VDA and AIAG are recommendations</a:t>
            </a:r>
          </a:p>
          <a:p>
            <a:pPr marL="0" indent="0">
              <a:buNone/>
            </a:pPr>
            <a:r>
              <a:rPr lang="en-US" dirty="0" smtClean="0"/>
              <a:t>•	experience from previous company projects to be taken into consideration</a:t>
            </a:r>
          </a:p>
          <a:p>
            <a:pPr marL="0" indent="0">
              <a:buNone/>
            </a:pPr>
            <a:r>
              <a:rPr lang="en-US" dirty="0" smtClean="0"/>
              <a:t>•	concrete examples support target-oriented ratings</a:t>
            </a:r>
          </a:p>
          <a:p>
            <a:pPr marL="0" indent="0">
              <a:buNone/>
            </a:pPr>
            <a:r>
              <a:rPr lang="en-US" dirty="0" smtClean="0"/>
              <a:t>•	use of only 4 or 5 rating numbers can be helpful</a:t>
            </a:r>
            <a:endParaRPr lang="sk-SK" dirty="0" smtClean="0"/>
          </a:p>
          <a:p>
            <a:r>
              <a:rPr lang="sk-SK" dirty="0" smtClean="0"/>
              <a:t>       </a:t>
            </a:r>
            <a:r>
              <a:rPr lang="en-US" dirty="0" smtClean="0"/>
              <a:t>customer </a:t>
            </a:r>
            <a:r>
              <a:rPr lang="en-US" dirty="0"/>
              <a:t>directions/data must be taken into account for the S-rating</a:t>
            </a:r>
            <a:endParaRPr lang="en-US" dirty="0" smtClean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the FMEA Method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5C759-84CC-4710-8938-407CF960B2F0}" type="slidenum">
              <a:rPr lang="cs-CZ" smtClean="0"/>
              <a:t>55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621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4th step: </a:t>
            </a:r>
            <a:r>
              <a:rPr lang="cs-CZ" dirty="0" err="1"/>
              <a:t>Actions</a:t>
            </a:r>
            <a:r>
              <a:rPr lang="cs-CZ" dirty="0"/>
              <a:t> </a:t>
            </a:r>
            <a:r>
              <a:rPr lang="cs-CZ" dirty="0" err="1"/>
              <a:t>Analysis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i="1" dirty="0" smtClean="0">
                <a:solidFill>
                  <a:schemeClr val="accent1"/>
                </a:solidFill>
              </a:rPr>
              <a:t>Hodno</a:t>
            </a:r>
            <a:r>
              <a:rPr lang="en-US" b="1" i="1" dirty="0" smtClean="0">
                <a:solidFill>
                  <a:schemeClr val="accent1"/>
                </a:solidFill>
              </a:rPr>
              <a:t>t</a:t>
            </a:r>
            <a:r>
              <a:rPr lang="cs-CZ" b="1" i="1" dirty="0" err="1" smtClean="0">
                <a:solidFill>
                  <a:schemeClr val="accent1"/>
                </a:solidFill>
              </a:rPr>
              <a:t>ící</a:t>
            </a:r>
            <a:r>
              <a:rPr lang="cs-CZ" b="1" i="1" dirty="0" smtClean="0">
                <a:solidFill>
                  <a:schemeClr val="accent1"/>
                </a:solidFill>
              </a:rPr>
              <a:t> katalogy</a:t>
            </a:r>
            <a:endParaRPr lang="cs-CZ" b="1" i="1" dirty="0">
              <a:solidFill>
                <a:schemeClr val="accent1"/>
              </a:solidFill>
            </a:endParaRPr>
          </a:p>
          <a:p>
            <a:r>
              <a:rPr lang="cs-CZ" i="1" dirty="0">
                <a:solidFill>
                  <a:schemeClr val="accent1"/>
                </a:solidFill>
              </a:rPr>
              <a:t>• definice vyhodnocovací stupnice pro hodnocení S, 0 a D</a:t>
            </a:r>
          </a:p>
          <a:p>
            <a:r>
              <a:rPr lang="cs-CZ" i="1" dirty="0">
                <a:solidFill>
                  <a:schemeClr val="accent1"/>
                </a:solidFill>
              </a:rPr>
              <a:t>• vyhodnocovací katalogy VDA a AIAG jsou doporučení</a:t>
            </a:r>
          </a:p>
          <a:p>
            <a:r>
              <a:rPr lang="cs-CZ" i="1" dirty="0">
                <a:solidFill>
                  <a:schemeClr val="accent1"/>
                </a:solidFill>
              </a:rPr>
              <a:t>• zkušenosti z předchozích firemních projektů, které je třeba brát v úvahu</a:t>
            </a:r>
          </a:p>
          <a:p>
            <a:r>
              <a:rPr lang="cs-CZ" i="1" dirty="0">
                <a:solidFill>
                  <a:schemeClr val="accent1"/>
                </a:solidFill>
              </a:rPr>
              <a:t>• konkrétní příklady podporují cíleně orientované ratingy</a:t>
            </a:r>
          </a:p>
          <a:p>
            <a:r>
              <a:rPr lang="cs-CZ" i="1" dirty="0">
                <a:solidFill>
                  <a:schemeClr val="accent1"/>
                </a:solidFill>
              </a:rPr>
              <a:t>• může být užitečné použití pouze 4 nebo 5 čísel</a:t>
            </a:r>
          </a:p>
          <a:p>
            <a:r>
              <a:rPr lang="cs-CZ" i="1" dirty="0">
                <a:solidFill>
                  <a:schemeClr val="accent1"/>
                </a:solidFill>
              </a:rPr>
              <a:t>        zákaznické pokyny / údaje musí být zohledněny pro rating S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the FMEA Method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5C759-84CC-4710-8938-407CF960B2F0}" type="slidenum">
              <a:rPr lang="cs-CZ" smtClean="0"/>
              <a:t>56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055765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4th step: </a:t>
            </a:r>
            <a:r>
              <a:rPr lang="cs-CZ" dirty="0" err="1" smtClean="0"/>
              <a:t>Actions</a:t>
            </a:r>
            <a:r>
              <a:rPr lang="cs-CZ" dirty="0" smtClean="0"/>
              <a:t> </a:t>
            </a:r>
            <a:r>
              <a:rPr lang="cs-CZ" dirty="0" err="1" smtClean="0"/>
              <a:t>Analysis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the FMEA Method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5C759-84CC-4710-8938-407CF960B2F0}" type="slidenum">
              <a:rPr lang="cs-CZ" smtClean="0"/>
              <a:t>57</a:t>
            </a:fld>
            <a:endParaRPr lang="cs-CZ"/>
          </a:p>
        </p:txBody>
      </p:sp>
      <p:pic>
        <p:nvPicPr>
          <p:cNvPr id="34818" name="Picture 2" descr="image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8208912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169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4th step: </a:t>
            </a:r>
            <a:r>
              <a:rPr lang="cs-CZ" dirty="0" err="1" smtClean="0"/>
              <a:t>Actions</a:t>
            </a:r>
            <a:r>
              <a:rPr lang="cs-CZ" dirty="0" smtClean="0"/>
              <a:t> </a:t>
            </a:r>
            <a:r>
              <a:rPr lang="cs-CZ" dirty="0" err="1" smtClean="0"/>
              <a:t>Analysis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the FMEA Method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5C759-84CC-4710-8938-407CF960B2F0}" type="slidenum">
              <a:rPr lang="cs-CZ" smtClean="0"/>
              <a:t>58</a:t>
            </a:fld>
            <a:endParaRPr lang="cs-CZ"/>
          </a:p>
        </p:txBody>
      </p:sp>
      <p:pic>
        <p:nvPicPr>
          <p:cNvPr id="35842" name="Picture 2" descr="image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8208912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277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4th step: </a:t>
            </a:r>
            <a:r>
              <a:rPr lang="cs-CZ" dirty="0" err="1" smtClean="0"/>
              <a:t>Actions</a:t>
            </a:r>
            <a:r>
              <a:rPr lang="cs-CZ" dirty="0" smtClean="0"/>
              <a:t> </a:t>
            </a:r>
            <a:r>
              <a:rPr lang="cs-CZ" dirty="0" err="1" smtClean="0"/>
              <a:t>Analysis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the FMEA Method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5C759-84CC-4710-8938-407CF960B2F0}" type="slidenum">
              <a:rPr lang="cs-CZ" smtClean="0"/>
              <a:t>59</a:t>
            </a:fld>
            <a:endParaRPr lang="cs-CZ"/>
          </a:p>
        </p:txBody>
      </p:sp>
      <p:pic>
        <p:nvPicPr>
          <p:cNvPr id="36866" name="Picture 2" descr="image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8280920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0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en-US" sz="4800" dirty="0">
                <a:solidFill>
                  <a:prstClr val="black"/>
                </a:solidFill>
              </a:rPr>
              <a:t>Introduction</a:t>
            </a:r>
            <a:r>
              <a:rPr lang="cs-CZ" sz="4800" dirty="0">
                <a:solidFill>
                  <a:prstClr val="black"/>
                </a:solidFill>
              </a:rPr>
              <a:t/>
            </a:r>
            <a:br>
              <a:rPr lang="cs-CZ" sz="4800" dirty="0">
                <a:solidFill>
                  <a:prstClr val="black"/>
                </a:solidFill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en-US" b="1" dirty="0"/>
              <a:t>Prerequisites for an effective implementation of FMEA in company</a:t>
            </a:r>
            <a:endParaRPr lang="cs-CZ" dirty="0"/>
          </a:p>
          <a:p>
            <a:pPr lvl="1"/>
            <a:r>
              <a:rPr lang="en-US" b="1" dirty="0"/>
              <a:t>development of a strategy for implementing FMEA in company:</a:t>
            </a:r>
            <a:endParaRPr lang="cs-CZ" dirty="0"/>
          </a:p>
          <a:p>
            <a:pPr lvl="0"/>
            <a:r>
              <a:rPr lang="en-US" dirty="0"/>
              <a:t>customization of the FMEA procedure according to the needs of your company</a:t>
            </a:r>
            <a:endParaRPr lang="cs-CZ" dirty="0"/>
          </a:p>
          <a:p>
            <a:pPr lvl="0"/>
            <a:r>
              <a:rPr lang="en-US" dirty="0"/>
              <a:t>nomination of person(s) in charge of initializing an FMEA</a:t>
            </a:r>
            <a:endParaRPr lang="cs-CZ" dirty="0"/>
          </a:p>
          <a:p>
            <a:pPr lvl="0"/>
            <a:r>
              <a:rPr lang="en-US" dirty="0"/>
              <a:t>definition of internal or external FMEA moderators</a:t>
            </a:r>
            <a:endParaRPr lang="cs-CZ" dirty="0"/>
          </a:p>
          <a:p>
            <a:pPr lvl="0"/>
            <a:r>
              <a:rPr lang="en-US" dirty="0"/>
              <a:t>training of FMEA team and FMEA moderator(s)</a:t>
            </a:r>
            <a:endParaRPr lang="cs-CZ" dirty="0"/>
          </a:p>
          <a:p>
            <a:pPr lvl="0"/>
            <a:r>
              <a:rPr lang="en-US" dirty="0"/>
              <a:t>coordination of setting up FMEA in the various departments of your company</a:t>
            </a:r>
            <a:endParaRPr lang="cs-CZ" dirty="0"/>
          </a:p>
          <a:p>
            <a:pPr lvl="1"/>
            <a:r>
              <a:rPr lang="en-US" b="1" dirty="0"/>
              <a:t>preparation of documents necessary for setting up FMEA:</a:t>
            </a:r>
            <a:endParaRPr lang="cs-CZ" dirty="0"/>
          </a:p>
          <a:p>
            <a:pPr lvl="0"/>
            <a:r>
              <a:rPr lang="en-US" dirty="0"/>
              <a:t>rating catalogs</a:t>
            </a:r>
            <a:endParaRPr lang="cs-CZ" dirty="0"/>
          </a:p>
          <a:p>
            <a:pPr lvl="0"/>
            <a:r>
              <a:rPr lang="en-US" dirty="0"/>
              <a:t>rules and symbols of classification</a:t>
            </a:r>
            <a:endParaRPr lang="cs-CZ" dirty="0"/>
          </a:p>
          <a:p>
            <a:r>
              <a:rPr lang="cs-CZ" b="1" i="1" dirty="0">
                <a:solidFill>
                  <a:schemeClr val="accent1"/>
                </a:solidFill>
              </a:rPr>
              <a:t>Předpoklady pro efektivní implementaci FMEA ve firmě</a:t>
            </a:r>
            <a:endParaRPr lang="cs-CZ" dirty="0">
              <a:solidFill>
                <a:schemeClr val="accent1"/>
              </a:solidFill>
            </a:endParaRPr>
          </a:p>
          <a:p>
            <a:pPr lvl="1"/>
            <a:r>
              <a:rPr lang="cs-CZ" b="1" i="1" dirty="0">
                <a:solidFill>
                  <a:schemeClr val="accent1"/>
                </a:solidFill>
              </a:rPr>
              <a:t>vypracování strategie pro implementaci FMEA ve firmě:</a:t>
            </a:r>
            <a:endParaRPr lang="cs-CZ" dirty="0">
              <a:solidFill>
                <a:schemeClr val="accent1"/>
              </a:solidFill>
            </a:endParaRPr>
          </a:p>
          <a:p>
            <a:pPr lvl="0"/>
            <a:r>
              <a:rPr lang="cs-CZ" i="1" dirty="0">
                <a:solidFill>
                  <a:schemeClr val="accent1"/>
                </a:solidFill>
              </a:rPr>
              <a:t>přizpůsobení postupu FMEA podle potřeb vaší společnosti</a:t>
            </a:r>
            <a:endParaRPr lang="cs-CZ" dirty="0">
              <a:solidFill>
                <a:schemeClr val="accent1"/>
              </a:solidFill>
            </a:endParaRPr>
          </a:p>
          <a:p>
            <a:pPr lvl="0"/>
            <a:r>
              <a:rPr lang="cs-CZ" i="1" dirty="0">
                <a:solidFill>
                  <a:schemeClr val="accent1"/>
                </a:solidFill>
              </a:rPr>
              <a:t>jmenování osoby (osob) pověřené inicializací FMEA</a:t>
            </a:r>
            <a:endParaRPr lang="cs-CZ" dirty="0">
              <a:solidFill>
                <a:schemeClr val="accent1"/>
              </a:solidFill>
            </a:endParaRPr>
          </a:p>
          <a:p>
            <a:pPr lvl="0"/>
            <a:r>
              <a:rPr lang="cs-CZ" i="1" dirty="0">
                <a:solidFill>
                  <a:schemeClr val="accent1"/>
                </a:solidFill>
              </a:rPr>
              <a:t>definice interních nebo externích moderátorů FMEA</a:t>
            </a:r>
            <a:endParaRPr lang="cs-CZ" dirty="0">
              <a:solidFill>
                <a:schemeClr val="accent1"/>
              </a:solidFill>
            </a:endParaRPr>
          </a:p>
          <a:p>
            <a:pPr lvl="0"/>
            <a:r>
              <a:rPr lang="cs-CZ" i="1" dirty="0">
                <a:solidFill>
                  <a:schemeClr val="accent1"/>
                </a:solidFill>
              </a:rPr>
              <a:t>školení týmu FMEA a moderátora FMEA</a:t>
            </a:r>
            <a:endParaRPr lang="cs-CZ" dirty="0">
              <a:solidFill>
                <a:schemeClr val="accent1"/>
              </a:solidFill>
            </a:endParaRPr>
          </a:p>
          <a:p>
            <a:pPr lvl="0"/>
            <a:r>
              <a:rPr lang="cs-CZ" i="1" dirty="0">
                <a:solidFill>
                  <a:schemeClr val="accent1"/>
                </a:solidFill>
              </a:rPr>
              <a:t>koordinaci zřizování FMEA v různých odděleních vaší společnosti</a:t>
            </a:r>
            <a:endParaRPr lang="cs-CZ" dirty="0">
              <a:solidFill>
                <a:schemeClr val="accent1"/>
              </a:solidFill>
            </a:endParaRPr>
          </a:p>
          <a:p>
            <a:pPr lvl="1"/>
            <a:r>
              <a:rPr lang="cs-CZ" b="1" i="1" dirty="0">
                <a:solidFill>
                  <a:schemeClr val="accent1"/>
                </a:solidFill>
              </a:rPr>
              <a:t>příprava dokumentů potřebných pro založení FMEA:</a:t>
            </a:r>
            <a:endParaRPr lang="cs-CZ" dirty="0">
              <a:solidFill>
                <a:schemeClr val="accent1"/>
              </a:solidFill>
            </a:endParaRPr>
          </a:p>
          <a:p>
            <a:pPr lvl="0"/>
            <a:r>
              <a:rPr lang="cs-CZ" i="1" dirty="0">
                <a:solidFill>
                  <a:schemeClr val="accent1"/>
                </a:solidFill>
              </a:rPr>
              <a:t>ratingových katalogů</a:t>
            </a:r>
            <a:endParaRPr lang="cs-CZ" dirty="0">
              <a:solidFill>
                <a:schemeClr val="accent1"/>
              </a:solidFill>
            </a:endParaRPr>
          </a:p>
          <a:p>
            <a:pPr lvl="0"/>
            <a:r>
              <a:rPr lang="cs-CZ" i="1" dirty="0">
                <a:solidFill>
                  <a:schemeClr val="accent1"/>
                </a:solidFill>
              </a:rPr>
              <a:t>pravidla a symboly klasifikace</a:t>
            </a:r>
            <a:endParaRPr lang="cs-CZ" dirty="0">
              <a:solidFill>
                <a:schemeClr val="accent1"/>
              </a:solidFill>
            </a:endParaRP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the FMEA Method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5C759-84CC-4710-8938-407CF960B2F0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977832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4th step: </a:t>
            </a:r>
            <a:r>
              <a:rPr lang="cs-CZ" dirty="0" err="1" smtClean="0"/>
              <a:t>Actions</a:t>
            </a:r>
            <a:r>
              <a:rPr lang="cs-CZ" dirty="0" smtClean="0"/>
              <a:t> </a:t>
            </a:r>
            <a:r>
              <a:rPr lang="cs-CZ" dirty="0" err="1" smtClean="0"/>
              <a:t>Analysis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the FMEA Method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5C759-84CC-4710-8938-407CF960B2F0}" type="slidenum">
              <a:rPr lang="cs-CZ" smtClean="0"/>
              <a:t>60</a:t>
            </a:fld>
            <a:endParaRPr lang="cs-CZ"/>
          </a:p>
        </p:txBody>
      </p:sp>
      <p:pic>
        <p:nvPicPr>
          <p:cNvPr id="37890" name="Picture 2" descr="image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03257"/>
            <a:ext cx="8280920" cy="480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585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4th step: </a:t>
            </a:r>
            <a:r>
              <a:rPr lang="cs-CZ" dirty="0" err="1" smtClean="0"/>
              <a:t>Actions</a:t>
            </a:r>
            <a:r>
              <a:rPr lang="cs-CZ" dirty="0" smtClean="0"/>
              <a:t> </a:t>
            </a:r>
            <a:r>
              <a:rPr lang="cs-CZ" dirty="0" err="1" smtClean="0"/>
              <a:t>Analysis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Introduction to the FMEA Method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5C759-84CC-4710-8938-407CF960B2F0}" type="slidenum">
              <a:rPr lang="cs-CZ">
                <a:solidFill>
                  <a:prstClr val="black">
                    <a:tint val="75000"/>
                  </a:prstClr>
                </a:solidFill>
              </a:rPr>
              <a:pPr/>
              <a:t>61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8914" name="Picture 2" descr="image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8208912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476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4th step: </a:t>
            </a:r>
            <a:r>
              <a:rPr lang="cs-CZ" dirty="0" err="1" smtClean="0"/>
              <a:t>Actions</a:t>
            </a:r>
            <a:r>
              <a:rPr lang="cs-CZ" dirty="0" smtClean="0"/>
              <a:t> </a:t>
            </a:r>
            <a:r>
              <a:rPr lang="cs-CZ" dirty="0" err="1" smtClean="0"/>
              <a:t>Analysis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Introduction to the FMEA Method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5C759-84CC-4710-8938-407CF960B2F0}" type="slidenum">
              <a:rPr lang="cs-CZ">
                <a:solidFill>
                  <a:prstClr val="black">
                    <a:tint val="75000"/>
                  </a:prstClr>
                </a:solidFill>
              </a:rPr>
              <a:pPr/>
              <a:t>62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9938" name="Picture 2" descr="image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30" y="1428690"/>
            <a:ext cx="8182426" cy="495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476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4th step: </a:t>
            </a:r>
            <a:r>
              <a:rPr lang="cs-CZ" dirty="0" err="1" smtClean="0"/>
              <a:t>Actions</a:t>
            </a:r>
            <a:r>
              <a:rPr lang="cs-CZ" dirty="0" smtClean="0"/>
              <a:t> </a:t>
            </a:r>
            <a:r>
              <a:rPr lang="cs-CZ" dirty="0" err="1" smtClean="0"/>
              <a:t>Analysis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-	Recording of the current risks with existing actions</a:t>
            </a:r>
          </a:p>
          <a:p>
            <a:pPr marL="0" indent="0">
              <a:buNone/>
            </a:pPr>
            <a:r>
              <a:rPr lang="en-US" b="1" dirty="0" smtClean="0"/>
              <a:t>-	Assessment of the current risks according to customized evaluation catalogs </a:t>
            </a:r>
          </a:p>
          <a:p>
            <a:r>
              <a:rPr lang="cs-CZ" i="1" dirty="0">
                <a:solidFill>
                  <a:schemeClr val="accent1"/>
                </a:solidFill>
              </a:rPr>
              <a:t>- Zaznamenávání stávajících rizik s existujícími akcemi</a:t>
            </a:r>
          </a:p>
          <a:p>
            <a:r>
              <a:rPr lang="cs-CZ" i="1" dirty="0">
                <a:solidFill>
                  <a:schemeClr val="accent1"/>
                </a:solidFill>
              </a:rPr>
              <a:t>- Hodnocení stávajících rizik podle přizpůsobených katalogů hodnocení</a:t>
            </a:r>
            <a:endParaRPr lang="cs-CZ" i="1" dirty="0">
              <a:solidFill>
                <a:schemeClr val="accent1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the FMEA Method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5C759-84CC-4710-8938-407CF960B2F0}" type="slidenum">
              <a:rPr lang="cs-CZ" smtClean="0"/>
              <a:t>63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563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5th step: </a:t>
            </a:r>
            <a:r>
              <a:rPr lang="cs-CZ" dirty="0" err="1" smtClean="0"/>
              <a:t>Optimization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 smtClean="0"/>
          </a:p>
          <a:p>
            <a:pPr marL="0" indent="0">
              <a:buNone/>
            </a:pPr>
            <a:r>
              <a:rPr lang="en-US" b="1" dirty="0" smtClean="0"/>
              <a:t>-	Implementation of new actions -	Evaluation of the new situation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the FMEA Method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5C759-84CC-4710-8938-407CF960B2F0}" type="slidenum">
              <a:rPr lang="cs-CZ" smtClean="0"/>
              <a:t>64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999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5th step: </a:t>
            </a:r>
            <a:r>
              <a:rPr lang="cs-CZ" dirty="0" err="1" smtClean="0"/>
              <a:t>Optimization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the FMEA Method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5C759-84CC-4710-8938-407CF960B2F0}" type="slidenum">
              <a:rPr lang="cs-CZ" smtClean="0"/>
              <a:t>65</a:t>
            </a:fld>
            <a:endParaRPr lang="cs-CZ"/>
          </a:p>
        </p:txBody>
      </p:sp>
      <p:pic>
        <p:nvPicPr>
          <p:cNvPr id="40962" name="Picture 2" descr="image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8280920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06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5th step: </a:t>
            </a:r>
            <a:r>
              <a:rPr lang="cs-CZ" dirty="0" err="1" smtClean="0"/>
              <a:t>Optimization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the FMEA Method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5C759-84CC-4710-8938-407CF960B2F0}" type="slidenum">
              <a:rPr lang="cs-CZ" smtClean="0"/>
              <a:t>66</a:t>
            </a:fld>
            <a:endParaRPr lang="cs-CZ"/>
          </a:p>
        </p:txBody>
      </p:sp>
      <p:pic>
        <p:nvPicPr>
          <p:cNvPr id="41986" name="Picture 2" descr="image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16212"/>
            <a:ext cx="8280920" cy="4865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738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5th step: </a:t>
            </a:r>
            <a:r>
              <a:rPr lang="cs-CZ" dirty="0" err="1" smtClean="0"/>
              <a:t>Optimization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the FMEA Method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5C759-84CC-4710-8938-407CF960B2F0}" type="slidenum">
              <a:rPr lang="cs-CZ" smtClean="0"/>
              <a:t>67</a:t>
            </a:fld>
            <a:endParaRPr lang="cs-CZ"/>
          </a:p>
        </p:txBody>
      </p:sp>
      <p:pic>
        <p:nvPicPr>
          <p:cNvPr id="43010" name="Picture 2" descr="image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8208912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427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5th step: </a:t>
            </a:r>
            <a:r>
              <a:rPr lang="cs-CZ" dirty="0" err="1" smtClean="0"/>
              <a:t>Optimization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the FMEA Method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5C759-84CC-4710-8938-407CF960B2F0}" type="slidenum">
              <a:rPr lang="cs-CZ" smtClean="0"/>
              <a:t>68</a:t>
            </a:fld>
            <a:endParaRPr lang="cs-CZ"/>
          </a:p>
        </p:txBody>
      </p:sp>
      <p:pic>
        <p:nvPicPr>
          <p:cNvPr id="44034" name="Picture 2" descr="image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32704"/>
            <a:ext cx="8208912" cy="4948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66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5th step: </a:t>
            </a:r>
            <a:r>
              <a:rPr lang="cs-CZ" dirty="0" err="1" smtClean="0"/>
              <a:t>Optimization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the FMEA Method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5C759-84CC-4710-8938-407CF960B2F0}" type="slidenum">
              <a:rPr lang="cs-CZ" smtClean="0"/>
              <a:t>69</a:t>
            </a:fld>
            <a:endParaRPr lang="cs-CZ"/>
          </a:p>
        </p:txBody>
      </p:sp>
      <p:pic>
        <p:nvPicPr>
          <p:cNvPr id="45058" name="Picture 2" descr="image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18" y="1484784"/>
            <a:ext cx="8190438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273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en-US" sz="4800" dirty="0">
                <a:solidFill>
                  <a:prstClr val="black"/>
                </a:solidFill>
              </a:rPr>
              <a:t>Introduction</a:t>
            </a:r>
            <a:r>
              <a:rPr lang="cs-CZ" sz="4800" dirty="0">
                <a:solidFill>
                  <a:prstClr val="black"/>
                </a:solidFill>
              </a:rPr>
              <a:t/>
            </a:r>
            <a:br>
              <a:rPr lang="cs-CZ" sz="4800" dirty="0">
                <a:solidFill>
                  <a:prstClr val="black"/>
                </a:solidFill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/>
          </a:bodyPr>
          <a:lstStyle/>
          <a:p>
            <a:r>
              <a:rPr lang="cs-CZ" b="1" dirty="0" err="1">
                <a:solidFill>
                  <a:schemeClr val="tx1"/>
                </a:solidFill>
              </a:rPr>
              <a:t>Prerequisites</a:t>
            </a:r>
            <a:r>
              <a:rPr lang="cs-CZ" b="1" dirty="0">
                <a:solidFill>
                  <a:schemeClr val="tx1"/>
                </a:solidFill>
              </a:rPr>
              <a:t> </a:t>
            </a:r>
            <a:r>
              <a:rPr lang="cs-CZ" b="1" dirty="0" err="1">
                <a:solidFill>
                  <a:schemeClr val="tx1"/>
                </a:solidFill>
              </a:rPr>
              <a:t>for</a:t>
            </a:r>
            <a:r>
              <a:rPr lang="cs-CZ" b="1" dirty="0">
                <a:solidFill>
                  <a:schemeClr val="tx1"/>
                </a:solidFill>
              </a:rPr>
              <a:t> </a:t>
            </a:r>
            <a:r>
              <a:rPr lang="cs-CZ" b="1" dirty="0" err="1">
                <a:solidFill>
                  <a:schemeClr val="tx1"/>
                </a:solidFill>
              </a:rPr>
              <a:t>an</a:t>
            </a:r>
            <a:r>
              <a:rPr lang="cs-CZ" b="1" dirty="0">
                <a:solidFill>
                  <a:schemeClr val="tx1"/>
                </a:solidFill>
              </a:rPr>
              <a:t> </a:t>
            </a:r>
            <a:r>
              <a:rPr lang="cs-CZ" b="1" dirty="0" err="1">
                <a:solidFill>
                  <a:schemeClr val="tx1"/>
                </a:solidFill>
              </a:rPr>
              <a:t>effective</a:t>
            </a:r>
            <a:r>
              <a:rPr lang="cs-CZ" b="1" dirty="0">
                <a:solidFill>
                  <a:schemeClr val="tx1"/>
                </a:solidFill>
              </a:rPr>
              <a:t> </a:t>
            </a:r>
            <a:r>
              <a:rPr lang="cs-CZ" b="1" dirty="0" err="1">
                <a:solidFill>
                  <a:schemeClr val="tx1"/>
                </a:solidFill>
              </a:rPr>
              <a:t>implementation</a:t>
            </a:r>
            <a:r>
              <a:rPr lang="cs-CZ" b="1" dirty="0">
                <a:solidFill>
                  <a:schemeClr val="tx1"/>
                </a:solidFill>
              </a:rPr>
              <a:t> </a:t>
            </a:r>
            <a:r>
              <a:rPr lang="cs-CZ" b="1" dirty="0" err="1">
                <a:solidFill>
                  <a:schemeClr val="tx1"/>
                </a:solidFill>
              </a:rPr>
              <a:t>of</a:t>
            </a:r>
            <a:r>
              <a:rPr lang="cs-CZ" b="1" dirty="0">
                <a:solidFill>
                  <a:schemeClr val="tx1"/>
                </a:solidFill>
              </a:rPr>
              <a:t> FMEA in a </a:t>
            </a:r>
            <a:r>
              <a:rPr lang="cs-CZ" b="1" dirty="0" err="1">
                <a:solidFill>
                  <a:schemeClr val="tx1"/>
                </a:solidFill>
              </a:rPr>
              <a:t>project</a:t>
            </a:r>
            <a:endParaRPr lang="cs-CZ" b="1" dirty="0">
              <a:solidFill>
                <a:schemeClr val="tx1"/>
              </a:solidFill>
            </a:endParaRPr>
          </a:p>
          <a:p>
            <a:pPr lvl="1"/>
            <a:r>
              <a:rPr lang="cs-CZ" dirty="0" err="1">
                <a:solidFill>
                  <a:schemeClr val="tx1"/>
                </a:solidFill>
              </a:rPr>
              <a:t>integration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of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the</a:t>
            </a:r>
            <a:r>
              <a:rPr lang="cs-CZ" dirty="0">
                <a:solidFill>
                  <a:schemeClr val="tx1"/>
                </a:solidFill>
              </a:rPr>
              <a:t> FMEA in </a:t>
            </a:r>
            <a:r>
              <a:rPr lang="cs-CZ" dirty="0" err="1">
                <a:solidFill>
                  <a:schemeClr val="tx1"/>
                </a:solidFill>
              </a:rPr>
              <a:t>the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project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schedule</a:t>
            </a:r>
            <a:endParaRPr lang="cs-CZ" dirty="0">
              <a:solidFill>
                <a:schemeClr val="tx1"/>
              </a:solidFill>
            </a:endParaRPr>
          </a:p>
          <a:p>
            <a:pPr lvl="1"/>
            <a:r>
              <a:rPr lang="cs-CZ" dirty="0">
                <a:solidFill>
                  <a:schemeClr val="tx1"/>
                </a:solidFill>
              </a:rPr>
              <a:t>set-up </a:t>
            </a:r>
            <a:r>
              <a:rPr lang="cs-CZ" dirty="0" err="1">
                <a:solidFill>
                  <a:schemeClr val="tx1"/>
                </a:solidFill>
              </a:rPr>
              <a:t>of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an</a:t>
            </a:r>
            <a:r>
              <a:rPr lang="cs-CZ" dirty="0">
                <a:solidFill>
                  <a:schemeClr val="tx1"/>
                </a:solidFill>
              </a:rPr>
              <a:t> FMEA team</a:t>
            </a:r>
          </a:p>
          <a:p>
            <a:pPr lvl="1"/>
            <a:r>
              <a:rPr lang="cs-CZ" dirty="0" err="1">
                <a:solidFill>
                  <a:schemeClr val="tx1"/>
                </a:solidFill>
              </a:rPr>
              <a:t>definition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of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the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analysis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scope</a:t>
            </a:r>
            <a:endParaRPr lang="cs-CZ" dirty="0">
              <a:solidFill>
                <a:schemeClr val="tx1"/>
              </a:solidFill>
            </a:endParaRPr>
          </a:p>
          <a:p>
            <a:pPr lvl="1"/>
            <a:r>
              <a:rPr lang="cs-CZ" dirty="0" err="1">
                <a:solidFill>
                  <a:schemeClr val="tx1"/>
                </a:solidFill>
              </a:rPr>
              <a:t>preparation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of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required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documentation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for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creating</a:t>
            </a:r>
            <a:r>
              <a:rPr lang="cs-CZ" dirty="0">
                <a:solidFill>
                  <a:schemeClr val="tx1"/>
                </a:solidFill>
              </a:rPr>
              <a:t> FMEA</a:t>
            </a:r>
          </a:p>
          <a:p>
            <a:pPr lvl="1"/>
            <a:r>
              <a:rPr lang="cs-CZ" dirty="0" err="1">
                <a:solidFill>
                  <a:schemeClr val="tx1"/>
                </a:solidFill>
              </a:rPr>
              <a:t>organization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of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the</a:t>
            </a:r>
            <a:r>
              <a:rPr lang="cs-CZ" dirty="0">
                <a:solidFill>
                  <a:schemeClr val="tx1"/>
                </a:solidFill>
              </a:rPr>
              <a:t> FMEA session</a:t>
            </a:r>
          </a:p>
          <a:p>
            <a:r>
              <a:rPr lang="cs-CZ" dirty="0"/>
              <a:t> </a:t>
            </a:r>
          </a:p>
          <a:p>
            <a:r>
              <a:rPr lang="cs-CZ" b="1" i="1" dirty="0">
                <a:solidFill>
                  <a:srgbClr val="0070C0"/>
                </a:solidFill>
              </a:rPr>
              <a:t>Předpoklady pro efektivní implementaci FMEA v projektu</a:t>
            </a:r>
          </a:p>
          <a:p>
            <a:pPr lvl="1"/>
            <a:r>
              <a:rPr lang="cs-CZ" i="1" dirty="0">
                <a:solidFill>
                  <a:srgbClr val="0070C0"/>
                </a:solidFill>
              </a:rPr>
              <a:t>integrace FMEA do plánu projektu</a:t>
            </a:r>
          </a:p>
          <a:p>
            <a:pPr lvl="1"/>
            <a:r>
              <a:rPr lang="cs-CZ" i="1" dirty="0">
                <a:solidFill>
                  <a:srgbClr val="0070C0"/>
                </a:solidFill>
              </a:rPr>
              <a:t>sestavení týmu FMEA</a:t>
            </a:r>
          </a:p>
          <a:p>
            <a:pPr lvl="1"/>
            <a:r>
              <a:rPr lang="cs-CZ" i="1" dirty="0">
                <a:solidFill>
                  <a:srgbClr val="0070C0"/>
                </a:solidFill>
              </a:rPr>
              <a:t>definice rozsahu analýzy</a:t>
            </a:r>
          </a:p>
          <a:p>
            <a:pPr lvl="1"/>
            <a:r>
              <a:rPr lang="cs-CZ" i="1" dirty="0">
                <a:solidFill>
                  <a:srgbClr val="0070C0"/>
                </a:solidFill>
              </a:rPr>
              <a:t>příprava požadované dokumentace pro vytvoření FMEA</a:t>
            </a:r>
          </a:p>
          <a:p>
            <a:pPr lvl="1"/>
            <a:r>
              <a:rPr lang="cs-CZ" i="1" dirty="0">
                <a:solidFill>
                  <a:srgbClr val="0070C0"/>
                </a:solidFill>
              </a:rPr>
              <a:t>organizace zasedání FMEA</a:t>
            </a:r>
          </a:p>
          <a:p>
            <a:pPr lvl="1">
              <a:lnSpc>
                <a:spcPct val="120000"/>
              </a:lnSpc>
              <a:spcAft>
                <a:spcPts val="16570"/>
              </a:spcAft>
              <a:buClr>
                <a:srgbClr val="000000"/>
              </a:buClr>
              <a:buSzPts val="1150"/>
              <a:tabLst>
                <a:tab pos="578485" algn="l"/>
              </a:tabLst>
            </a:pPr>
            <a:endParaRPr lang="en-US" sz="2000" b="0" i="0" u="none" strike="noStrike" spc="0" dirty="0" smtClean="0">
              <a:solidFill>
                <a:srgbClr val="000000"/>
              </a:solidFill>
              <a:effectLst/>
              <a:latin typeface="Tahoma"/>
              <a:ea typeface="Tahoma"/>
              <a:cs typeface="Tahoma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Introduction to the FMEA Method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5C759-84CC-4710-8938-407CF960B2F0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181779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5th step: </a:t>
            </a:r>
            <a:r>
              <a:rPr lang="cs-CZ" dirty="0" err="1" smtClean="0"/>
              <a:t>Optimization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the FMEA Method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5C759-84CC-4710-8938-407CF960B2F0}" type="slidenum">
              <a:rPr lang="cs-CZ" smtClean="0"/>
              <a:t>70</a:t>
            </a:fld>
            <a:endParaRPr lang="cs-CZ"/>
          </a:p>
        </p:txBody>
      </p:sp>
      <p:pic>
        <p:nvPicPr>
          <p:cNvPr id="46083" name="Picture 3" descr="image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19172"/>
            <a:ext cx="8136904" cy="493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472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5th step: </a:t>
            </a:r>
            <a:r>
              <a:rPr lang="cs-CZ" dirty="0" err="1" smtClean="0"/>
              <a:t>Optimization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the FMEA Method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5C759-84CC-4710-8938-407CF960B2F0}" type="slidenum">
              <a:rPr lang="cs-CZ" smtClean="0"/>
              <a:t>71</a:t>
            </a:fld>
            <a:endParaRPr lang="cs-CZ"/>
          </a:p>
        </p:txBody>
      </p:sp>
      <p:pic>
        <p:nvPicPr>
          <p:cNvPr id="47106" name="Picture 2" descr="image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8208912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66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5th step: </a:t>
            </a:r>
            <a:r>
              <a:rPr lang="cs-CZ" dirty="0" err="1" smtClean="0"/>
              <a:t>Optimization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the FMEA Method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5C759-84CC-4710-8938-407CF960B2F0}" type="slidenum">
              <a:rPr lang="cs-CZ" smtClean="0"/>
              <a:t>72</a:t>
            </a:fld>
            <a:endParaRPr lang="cs-CZ"/>
          </a:p>
        </p:txBody>
      </p:sp>
      <p:pic>
        <p:nvPicPr>
          <p:cNvPr id="48130" name="Picture 2" descr="image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94020"/>
            <a:ext cx="8208912" cy="4959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865903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5th step: </a:t>
            </a:r>
            <a:r>
              <a:rPr lang="cs-CZ" dirty="0" err="1" smtClean="0"/>
              <a:t>Optimization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the FMEA Method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5C759-84CC-4710-8938-407CF960B2F0}" type="slidenum">
              <a:rPr lang="cs-CZ" smtClean="0"/>
              <a:t>73</a:t>
            </a:fld>
            <a:endParaRPr lang="cs-CZ"/>
          </a:p>
        </p:txBody>
      </p:sp>
      <p:pic>
        <p:nvPicPr>
          <p:cNvPr id="49154" name="Picture 2" descr="image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82" y="1556792"/>
            <a:ext cx="8195674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484750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5th step: </a:t>
            </a:r>
            <a:r>
              <a:rPr lang="cs-CZ" dirty="0" err="1" smtClean="0"/>
              <a:t>Optimization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the FMEA Method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5C759-84CC-4710-8938-407CF960B2F0}" type="slidenum">
              <a:rPr lang="cs-CZ" smtClean="0"/>
              <a:t>74</a:t>
            </a:fld>
            <a:endParaRPr lang="cs-CZ"/>
          </a:p>
        </p:txBody>
      </p:sp>
      <p:pic>
        <p:nvPicPr>
          <p:cNvPr id="50178" name="Picture 2" descr="image4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8208912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779806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5th step: </a:t>
            </a:r>
            <a:r>
              <a:rPr lang="cs-CZ" dirty="0" err="1" smtClean="0"/>
              <a:t>Optimization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the FMEA Method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5C759-84CC-4710-8938-407CF960B2F0}" type="slidenum">
              <a:rPr lang="cs-CZ" smtClean="0"/>
              <a:t>75</a:t>
            </a:fld>
            <a:endParaRPr lang="cs-CZ"/>
          </a:p>
        </p:txBody>
      </p:sp>
      <p:pic>
        <p:nvPicPr>
          <p:cNvPr id="51202" name="Picture 2" descr="image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91236"/>
            <a:ext cx="8136904" cy="4890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827487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5th step: </a:t>
            </a:r>
            <a:r>
              <a:rPr lang="cs-CZ" dirty="0" err="1" smtClean="0"/>
              <a:t>Optimization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the FMEA Method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5C759-84CC-4710-8938-407CF960B2F0}" type="slidenum">
              <a:rPr lang="cs-CZ" smtClean="0"/>
              <a:t>76</a:t>
            </a:fld>
            <a:endParaRPr lang="cs-CZ"/>
          </a:p>
        </p:txBody>
      </p:sp>
      <p:pic>
        <p:nvPicPr>
          <p:cNvPr id="52226" name="Picture 2" descr="image4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359" y="1443381"/>
            <a:ext cx="8250097" cy="4937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618299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2F5897"/>
                </a:solidFill>
              </a:rPr>
              <a:t>5th step: </a:t>
            </a:r>
            <a:r>
              <a:rPr lang="cs-CZ" dirty="0" err="1">
                <a:solidFill>
                  <a:srgbClr val="2F5897"/>
                </a:solidFill>
              </a:rPr>
              <a:t>Optimization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READ EXAMPLE: </a:t>
            </a:r>
          </a:p>
          <a:p>
            <a:r>
              <a:rPr lang="cs-CZ" dirty="0" smtClean="0"/>
              <a:t>…\</a:t>
            </a:r>
            <a:r>
              <a:rPr lang="cs-CZ" dirty="0" err="1" smtClean="0"/>
              <a:t>ZDROJE_Studenti</a:t>
            </a:r>
            <a:r>
              <a:rPr lang="cs-CZ" dirty="0" smtClean="0"/>
              <a:t>\PRIKLADY\www.fmea.co.uk\BEER_BREWING_PFMEA.xls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the FMEA Method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5C759-84CC-4710-8938-407CF960B2F0}" type="slidenum">
              <a:rPr lang="cs-CZ" smtClean="0"/>
              <a:t>77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774244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5th step: </a:t>
            </a:r>
            <a:r>
              <a:rPr lang="cs-CZ" dirty="0" err="1" smtClean="0"/>
              <a:t>Optimization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the FMEA Method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5C759-84CC-4710-8938-407CF960B2F0}" type="slidenum">
              <a:rPr lang="cs-CZ" smtClean="0"/>
              <a:t>78</a:t>
            </a:fld>
            <a:endParaRPr lang="cs-CZ"/>
          </a:p>
        </p:txBody>
      </p:sp>
      <p:pic>
        <p:nvPicPr>
          <p:cNvPr id="53250" name="Picture 2" descr="image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63188"/>
            <a:ext cx="8208912" cy="4990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49630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5th step: </a:t>
            </a:r>
            <a:r>
              <a:rPr lang="cs-CZ" dirty="0" err="1" smtClean="0"/>
              <a:t>Optimization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the FMEA Method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5C759-84CC-4710-8938-407CF960B2F0}" type="slidenum">
              <a:rPr lang="cs-CZ" smtClean="0"/>
              <a:t>79</a:t>
            </a:fld>
            <a:endParaRPr lang="cs-CZ"/>
          </a:p>
        </p:txBody>
      </p:sp>
      <p:pic>
        <p:nvPicPr>
          <p:cNvPr id="54274" name="Picture 2" descr="image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8280920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5980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en-US" sz="4800" dirty="0">
                <a:solidFill>
                  <a:prstClr val="black"/>
                </a:solidFill>
              </a:rPr>
              <a:t>Introduction</a:t>
            </a:r>
            <a:r>
              <a:rPr lang="cs-CZ" sz="4800" dirty="0">
                <a:solidFill>
                  <a:prstClr val="black"/>
                </a:solidFill>
              </a:rPr>
              <a:t/>
            </a:r>
            <a:br>
              <a:rPr lang="cs-CZ" sz="4800" dirty="0">
                <a:solidFill>
                  <a:prstClr val="black"/>
                </a:solidFill>
              </a:rPr>
            </a:b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the FMEA Method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5C759-84CC-4710-8938-407CF960B2F0}" type="slidenum">
              <a:rPr lang="cs-CZ" smtClean="0"/>
              <a:t>8</a:t>
            </a:fld>
            <a:endParaRPr lang="cs-CZ"/>
          </a:p>
        </p:txBody>
      </p:sp>
      <p:pic>
        <p:nvPicPr>
          <p:cNvPr id="3074" name="Picture 2" descr="image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71683"/>
            <a:ext cx="6912768" cy="4749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724825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5th step: </a:t>
            </a:r>
            <a:r>
              <a:rPr lang="cs-CZ" dirty="0" err="1" smtClean="0"/>
              <a:t>Optimization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the FMEA Method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5C759-84CC-4710-8938-407CF960B2F0}" type="slidenum">
              <a:rPr lang="cs-CZ" smtClean="0"/>
              <a:t>80</a:t>
            </a:fld>
            <a:endParaRPr lang="cs-CZ"/>
          </a:p>
        </p:txBody>
      </p:sp>
      <p:pic>
        <p:nvPicPr>
          <p:cNvPr id="55298" name="Picture 2" descr="image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24572"/>
            <a:ext cx="8208912" cy="5028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237441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5th step: </a:t>
            </a:r>
            <a:r>
              <a:rPr lang="cs-CZ" dirty="0" err="1" smtClean="0"/>
              <a:t>Optimization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the FMEA Method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5C759-84CC-4710-8938-407CF960B2F0}" type="slidenum">
              <a:rPr lang="cs-CZ" smtClean="0"/>
              <a:t>81</a:t>
            </a:fld>
            <a:endParaRPr lang="cs-CZ"/>
          </a:p>
        </p:txBody>
      </p:sp>
      <p:pic>
        <p:nvPicPr>
          <p:cNvPr id="56322" name="Picture 2" descr="image5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8280920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051438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Summary</a:t>
            </a:r>
            <a:r>
              <a:rPr lang="cs-CZ" dirty="0" smtClean="0"/>
              <a:t>: </a:t>
            </a:r>
            <a:r>
              <a:rPr lang="cs-CZ" dirty="0" err="1" smtClean="0"/>
              <a:t>Optimization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What is to be documented:</a:t>
            </a:r>
          </a:p>
          <a:p>
            <a:pPr marL="0" indent="0">
              <a:buNone/>
            </a:pPr>
            <a:r>
              <a:rPr lang="en-US" dirty="0" smtClean="0"/>
              <a:t>•	objectives and scope of the analysis</a:t>
            </a:r>
          </a:p>
          <a:p>
            <a:pPr marL="0" indent="0">
              <a:buNone/>
            </a:pPr>
            <a:r>
              <a:rPr lang="en-US" dirty="0" smtClean="0"/>
              <a:t>•	FMEA team</a:t>
            </a:r>
          </a:p>
          <a:p>
            <a:pPr marL="0" indent="0">
              <a:buNone/>
            </a:pPr>
            <a:r>
              <a:rPr lang="en-US" dirty="0" smtClean="0"/>
              <a:t>•	rating catalogs</a:t>
            </a:r>
          </a:p>
          <a:p>
            <a:pPr marL="0" indent="0">
              <a:buNone/>
            </a:pPr>
            <a:r>
              <a:rPr lang="en-US" dirty="0" smtClean="0"/>
              <a:t>•	FMEA structure with functional analysis</a:t>
            </a:r>
          </a:p>
          <a:p>
            <a:pPr marL="0" indent="0">
              <a:buNone/>
            </a:pPr>
            <a:r>
              <a:rPr lang="en-US" dirty="0" smtClean="0"/>
              <a:t>•	selection of failure nets</a:t>
            </a:r>
          </a:p>
          <a:p>
            <a:pPr marL="0" indent="0">
              <a:buNone/>
            </a:pPr>
            <a:r>
              <a:rPr lang="en-US" dirty="0" smtClean="0"/>
              <a:t>•	FMEA form </a:t>
            </a:r>
            <a:r>
              <a:rPr lang="en-US" dirty="0" smtClean="0"/>
              <a:t>sheet</a:t>
            </a:r>
            <a:endParaRPr lang="cs-CZ" dirty="0" smtClean="0"/>
          </a:p>
          <a:p>
            <a:pPr marL="0" indent="0">
              <a:buNone/>
            </a:pPr>
            <a:r>
              <a:rPr lang="en-US" b="1" i="1" dirty="0" smtClean="0">
                <a:solidFill>
                  <a:schemeClr val="accent1"/>
                </a:solidFill>
              </a:rPr>
              <a:t>Co </a:t>
            </a:r>
            <a:r>
              <a:rPr lang="en-US" b="1" i="1" dirty="0">
                <a:solidFill>
                  <a:schemeClr val="accent1"/>
                </a:solidFill>
              </a:rPr>
              <a:t>je </a:t>
            </a:r>
            <a:r>
              <a:rPr lang="en-US" b="1" i="1" dirty="0" err="1">
                <a:solidFill>
                  <a:schemeClr val="accent1"/>
                </a:solidFill>
              </a:rPr>
              <a:t>třeba</a:t>
            </a:r>
            <a:r>
              <a:rPr lang="en-US" b="1" i="1" dirty="0">
                <a:solidFill>
                  <a:schemeClr val="accent1"/>
                </a:solidFill>
              </a:rPr>
              <a:t> </a:t>
            </a:r>
            <a:r>
              <a:rPr lang="en-US" b="1" i="1" dirty="0" err="1">
                <a:solidFill>
                  <a:schemeClr val="accent1"/>
                </a:solidFill>
              </a:rPr>
              <a:t>zdokumentovat</a:t>
            </a:r>
            <a:r>
              <a:rPr lang="en-US" b="1" i="1" dirty="0">
                <a:solidFill>
                  <a:schemeClr val="accent1"/>
                </a:solidFill>
              </a:rPr>
              <a:t>:</a:t>
            </a:r>
          </a:p>
          <a:p>
            <a:pPr marL="400050" lvl="1" indent="0">
              <a:buNone/>
            </a:pPr>
            <a:r>
              <a:rPr lang="en-US" b="1" i="1" dirty="0">
                <a:solidFill>
                  <a:schemeClr val="accent1"/>
                </a:solidFill>
              </a:rPr>
              <a:t>• </a:t>
            </a:r>
            <a:r>
              <a:rPr lang="en-US" b="1" i="1" dirty="0" err="1">
                <a:solidFill>
                  <a:schemeClr val="accent1"/>
                </a:solidFill>
              </a:rPr>
              <a:t>cíle</a:t>
            </a:r>
            <a:r>
              <a:rPr lang="en-US" b="1" i="1" dirty="0">
                <a:solidFill>
                  <a:schemeClr val="accent1"/>
                </a:solidFill>
              </a:rPr>
              <a:t> a </a:t>
            </a:r>
            <a:r>
              <a:rPr lang="en-US" b="1" i="1" dirty="0" err="1">
                <a:solidFill>
                  <a:schemeClr val="accent1"/>
                </a:solidFill>
              </a:rPr>
              <a:t>rozsah</a:t>
            </a:r>
            <a:r>
              <a:rPr lang="en-US" b="1" i="1" dirty="0">
                <a:solidFill>
                  <a:schemeClr val="accent1"/>
                </a:solidFill>
              </a:rPr>
              <a:t> </a:t>
            </a:r>
            <a:r>
              <a:rPr lang="en-US" b="1" i="1" dirty="0" err="1">
                <a:solidFill>
                  <a:schemeClr val="accent1"/>
                </a:solidFill>
              </a:rPr>
              <a:t>analýzy</a:t>
            </a:r>
            <a:endParaRPr lang="en-US" b="1" i="1" dirty="0">
              <a:solidFill>
                <a:schemeClr val="accent1"/>
              </a:solidFill>
            </a:endParaRPr>
          </a:p>
          <a:p>
            <a:pPr marL="400050" lvl="1" indent="0">
              <a:buNone/>
            </a:pPr>
            <a:r>
              <a:rPr lang="en-US" b="1" i="1" dirty="0">
                <a:solidFill>
                  <a:schemeClr val="accent1"/>
                </a:solidFill>
              </a:rPr>
              <a:t>• </a:t>
            </a:r>
            <a:r>
              <a:rPr lang="en-US" b="1" i="1" dirty="0" err="1">
                <a:solidFill>
                  <a:schemeClr val="accent1"/>
                </a:solidFill>
              </a:rPr>
              <a:t>Tým</a:t>
            </a:r>
            <a:r>
              <a:rPr lang="en-US" b="1" i="1" dirty="0">
                <a:solidFill>
                  <a:schemeClr val="accent1"/>
                </a:solidFill>
              </a:rPr>
              <a:t> FMEA</a:t>
            </a:r>
          </a:p>
          <a:p>
            <a:pPr marL="400050" lvl="1" indent="0">
              <a:buNone/>
            </a:pPr>
            <a:r>
              <a:rPr lang="en-US" b="1" i="1" dirty="0">
                <a:solidFill>
                  <a:schemeClr val="accent1"/>
                </a:solidFill>
              </a:rPr>
              <a:t>• </a:t>
            </a:r>
            <a:r>
              <a:rPr lang="en-US" b="1" i="1" dirty="0" err="1">
                <a:solidFill>
                  <a:schemeClr val="accent1"/>
                </a:solidFill>
              </a:rPr>
              <a:t>ratingové</a:t>
            </a:r>
            <a:r>
              <a:rPr lang="en-US" b="1" i="1" dirty="0">
                <a:solidFill>
                  <a:schemeClr val="accent1"/>
                </a:solidFill>
              </a:rPr>
              <a:t> </a:t>
            </a:r>
            <a:r>
              <a:rPr lang="en-US" b="1" i="1" dirty="0" err="1">
                <a:solidFill>
                  <a:schemeClr val="accent1"/>
                </a:solidFill>
              </a:rPr>
              <a:t>katalogy</a:t>
            </a:r>
            <a:endParaRPr lang="en-US" b="1" i="1" dirty="0">
              <a:solidFill>
                <a:schemeClr val="accent1"/>
              </a:solidFill>
            </a:endParaRPr>
          </a:p>
          <a:p>
            <a:pPr marL="400050" lvl="1" indent="0">
              <a:buNone/>
            </a:pPr>
            <a:r>
              <a:rPr lang="en-US" b="1" i="1" dirty="0">
                <a:solidFill>
                  <a:schemeClr val="accent1"/>
                </a:solidFill>
              </a:rPr>
              <a:t>• </a:t>
            </a:r>
            <a:r>
              <a:rPr lang="en-US" b="1" i="1" dirty="0" err="1">
                <a:solidFill>
                  <a:schemeClr val="accent1"/>
                </a:solidFill>
              </a:rPr>
              <a:t>Struktura</a:t>
            </a:r>
            <a:r>
              <a:rPr lang="en-US" b="1" i="1" dirty="0">
                <a:solidFill>
                  <a:schemeClr val="accent1"/>
                </a:solidFill>
              </a:rPr>
              <a:t> FMEA s </a:t>
            </a:r>
            <a:r>
              <a:rPr lang="en-US" b="1" i="1" dirty="0" err="1">
                <a:solidFill>
                  <a:schemeClr val="accent1"/>
                </a:solidFill>
              </a:rPr>
              <a:t>funkční</a:t>
            </a:r>
            <a:r>
              <a:rPr lang="en-US" b="1" i="1" dirty="0">
                <a:solidFill>
                  <a:schemeClr val="accent1"/>
                </a:solidFill>
              </a:rPr>
              <a:t> </a:t>
            </a:r>
            <a:r>
              <a:rPr lang="en-US" b="1" i="1" dirty="0" err="1">
                <a:solidFill>
                  <a:schemeClr val="accent1"/>
                </a:solidFill>
              </a:rPr>
              <a:t>analýzou</a:t>
            </a:r>
            <a:endParaRPr lang="en-US" b="1" i="1" dirty="0">
              <a:solidFill>
                <a:schemeClr val="accent1"/>
              </a:solidFill>
            </a:endParaRPr>
          </a:p>
          <a:p>
            <a:pPr marL="400050" lvl="1" indent="0">
              <a:buNone/>
            </a:pPr>
            <a:r>
              <a:rPr lang="en-US" b="1" i="1" dirty="0">
                <a:solidFill>
                  <a:schemeClr val="accent1"/>
                </a:solidFill>
              </a:rPr>
              <a:t>• </a:t>
            </a:r>
            <a:r>
              <a:rPr lang="en-US" b="1" i="1" dirty="0" err="1">
                <a:solidFill>
                  <a:schemeClr val="accent1"/>
                </a:solidFill>
              </a:rPr>
              <a:t>výběr</a:t>
            </a:r>
            <a:r>
              <a:rPr lang="en-US" b="1" i="1" dirty="0">
                <a:solidFill>
                  <a:schemeClr val="accent1"/>
                </a:solidFill>
              </a:rPr>
              <a:t> </a:t>
            </a:r>
            <a:r>
              <a:rPr lang="en-US" b="1" i="1" dirty="0" err="1">
                <a:solidFill>
                  <a:schemeClr val="accent1"/>
                </a:solidFill>
              </a:rPr>
              <a:t>poruchových</a:t>
            </a:r>
            <a:r>
              <a:rPr lang="en-US" b="1" i="1" dirty="0">
                <a:solidFill>
                  <a:schemeClr val="accent1"/>
                </a:solidFill>
              </a:rPr>
              <a:t> </a:t>
            </a:r>
            <a:r>
              <a:rPr lang="en-US" b="1" i="1" dirty="0" err="1">
                <a:solidFill>
                  <a:schemeClr val="accent1"/>
                </a:solidFill>
              </a:rPr>
              <a:t>sítí</a:t>
            </a:r>
            <a:endParaRPr lang="en-US" b="1" i="1" dirty="0">
              <a:solidFill>
                <a:schemeClr val="accent1"/>
              </a:solidFill>
            </a:endParaRPr>
          </a:p>
          <a:p>
            <a:pPr marL="400050" lvl="1" indent="0">
              <a:buNone/>
            </a:pPr>
            <a:r>
              <a:rPr lang="en-US" b="1" i="1" dirty="0">
                <a:solidFill>
                  <a:schemeClr val="accent1"/>
                </a:solidFill>
              </a:rPr>
              <a:t>• </a:t>
            </a:r>
            <a:r>
              <a:rPr lang="en-US" b="1" i="1" dirty="0" err="1">
                <a:solidFill>
                  <a:schemeClr val="accent1"/>
                </a:solidFill>
              </a:rPr>
              <a:t>Formulář</a:t>
            </a:r>
            <a:r>
              <a:rPr lang="en-US" b="1" i="1" dirty="0">
                <a:solidFill>
                  <a:schemeClr val="accent1"/>
                </a:solidFill>
              </a:rPr>
              <a:t> </a:t>
            </a:r>
            <a:r>
              <a:rPr lang="en-US" b="1" i="1" dirty="0" err="1">
                <a:solidFill>
                  <a:schemeClr val="accent1"/>
                </a:solidFill>
              </a:rPr>
              <a:t>formátu</a:t>
            </a:r>
            <a:r>
              <a:rPr lang="en-US" b="1" i="1" dirty="0">
                <a:solidFill>
                  <a:schemeClr val="accent1"/>
                </a:solidFill>
              </a:rPr>
              <a:t> FMEA</a:t>
            </a:r>
            <a:endParaRPr lang="en-US" b="1" i="1" dirty="0" smtClean="0">
              <a:solidFill>
                <a:schemeClr val="accent1"/>
              </a:solidFill>
            </a:endParaRP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the FMEA Method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5C759-84CC-4710-8938-407CF960B2F0}" type="slidenum">
              <a:rPr lang="cs-CZ" smtClean="0"/>
              <a:t>82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109547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Documentation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What is to be documented:</a:t>
            </a:r>
          </a:p>
          <a:p>
            <a:pPr marL="0" indent="0">
              <a:buNone/>
            </a:pPr>
            <a:r>
              <a:rPr lang="en-US" dirty="0" smtClean="0"/>
              <a:t>•	objectives and scope of the analysis</a:t>
            </a:r>
          </a:p>
          <a:p>
            <a:pPr marL="0" indent="0">
              <a:buNone/>
            </a:pPr>
            <a:r>
              <a:rPr lang="en-US" dirty="0" smtClean="0"/>
              <a:t>•	FMEA team</a:t>
            </a:r>
          </a:p>
          <a:p>
            <a:pPr marL="0" indent="0">
              <a:buNone/>
            </a:pPr>
            <a:r>
              <a:rPr lang="en-US" dirty="0" smtClean="0"/>
              <a:t>•	rating catalogs</a:t>
            </a:r>
          </a:p>
          <a:p>
            <a:pPr marL="0" indent="0">
              <a:buNone/>
            </a:pPr>
            <a:r>
              <a:rPr lang="en-US" dirty="0" smtClean="0"/>
              <a:t>•	FMEA structure with functional analysis</a:t>
            </a:r>
          </a:p>
          <a:p>
            <a:pPr marL="0" indent="0">
              <a:buNone/>
            </a:pPr>
            <a:r>
              <a:rPr lang="en-US" dirty="0" smtClean="0"/>
              <a:t>•	selection of failure nets</a:t>
            </a:r>
          </a:p>
          <a:p>
            <a:pPr marL="0" indent="0">
              <a:buNone/>
            </a:pPr>
            <a:r>
              <a:rPr lang="en-US" dirty="0" smtClean="0"/>
              <a:t>•	FMEA form sheet</a:t>
            </a:r>
            <a:endParaRPr lang="sk-SK" dirty="0" smtClean="0"/>
          </a:p>
          <a:p>
            <a:pPr marL="0" indent="0">
              <a:buNone/>
            </a:pPr>
            <a:r>
              <a:rPr lang="en-US" b="1" dirty="0" smtClean="0"/>
              <a:t>What is the documentation for:</a:t>
            </a:r>
          </a:p>
          <a:p>
            <a:pPr marL="0" indent="0">
              <a:buNone/>
            </a:pPr>
            <a:r>
              <a:rPr lang="en-US" dirty="0" smtClean="0"/>
              <a:t>•	knowledge base for products and processes</a:t>
            </a:r>
          </a:p>
          <a:p>
            <a:pPr marL="0" indent="0">
              <a:buNone/>
            </a:pPr>
            <a:r>
              <a:rPr lang="en-US" dirty="0" smtClean="0"/>
              <a:t>•	instructions for procedures and controls</a:t>
            </a:r>
          </a:p>
          <a:p>
            <a:pPr marL="0" indent="0">
              <a:buNone/>
            </a:pPr>
            <a:r>
              <a:rPr lang="en-US" dirty="0" smtClean="0"/>
              <a:t>•	legal protection </a:t>
            </a:r>
          </a:p>
          <a:p>
            <a:endParaRPr lang="en-US" dirty="0" smtClean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the FMEA Method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5C759-84CC-4710-8938-407CF960B2F0}" type="slidenum">
              <a:rPr lang="cs-CZ" smtClean="0"/>
              <a:t>83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366420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rgbClr val="2F5897"/>
                </a:solidFill>
              </a:rPr>
              <a:t>Documentation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i="1" dirty="0">
                <a:solidFill>
                  <a:schemeClr val="accent1"/>
                </a:solidFill>
              </a:rPr>
              <a:t>Co je třeba zdokumentovat:</a:t>
            </a:r>
          </a:p>
          <a:p>
            <a:pPr marL="400050" lvl="1" indent="0">
              <a:buNone/>
            </a:pPr>
            <a:r>
              <a:rPr lang="cs-CZ" sz="2000" i="1" dirty="0">
                <a:solidFill>
                  <a:schemeClr val="accent1"/>
                </a:solidFill>
              </a:rPr>
              <a:t>• cíle a rozsah analýzy</a:t>
            </a:r>
          </a:p>
          <a:p>
            <a:pPr marL="400050" lvl="1" indent="0">
              <a:buNone/>
            </a:pPr>
            <a:r>
              <a:rPr lang="cs-CZ" sz="2000" i="1" dirty="0">
                <a:solidFill>
                  <a:schemeClr val="accent1"/>
                </a:solidFill>
              </a:rPr>
              <a:t>• Tým FMEA</a:t>
            </a:r>
          </a:p>
          <a:p>
            <a:pPr marL="400050" lvl="1" indent="0">
              <a:buNone/>
            </a:pPr>
            <a:r>
              <a:rPr lang="cs-CZ" sz="2000" i="1" dirty="0">
                <a:solidFill>
                  <a:schemeClr val="accent1"/>
                </a:solidFill>
              </a:rPr>
              <a:t>• ratingové katalogy</a:t>
            </a:r>
          </a:p>
          <a:p>
            <a:pPr marL="400050" lvl="1" indent="0">
              <a:buNone/>
            </a:pPr>
            <a:r>
              <a:rPr lang="cs-CZ" sz="2000" i="1" dirty="0">
                <a:solidFill>
                  <a:schemeClr val="accent1"/>
                </a:solidFill>
              </a:rPr>
              <a:t>• Struktura FMEA s funkční analýzou</a:t>
            </a:r>
          </a:p>
          <a:p>
            <a:pPr marL="400050" lvl="1" indent="0">
              <a:buNone/>
            </a:pPr>
            <a:r>
              <a:rPr lang="cs-CZ" sz="2000" i="1" dirty="0">
                <a:solidFill>
                  <a:schemeClr val="accent1"/>
                </a:solidFill>
              </a:rPr>
              <a:t>• výběr poruchových sítí</a:t>
            </a:r>
          </a:p>
          <a:p>
            <a:pPr marL="400050" lvl="1" indent="0">
              <a:buNone/>
            </a:pPr>
            <a:r>
              <a:rPr lang="cs-CZ" sz="2000" i="1" dirty="0">
                <a:solidFill>
                  <a:schemeClr val="accent1"/>
                </a:solidFill>
              </a:rPr>
              <a:t>• Formulář formátu FMEA</a:t>
            </a:r>
          </a:p>
          <a:p>
            <a:pPr marL="0" indent="0">
              <a:buNone/>
            </a:pPr>
            <a:r>
              <a:rPr lang="cs-CZ" sz="2000" b="1" i="1" dirty="0">
                <a:solidFill>
                  <a:schemeClr val="accent1"/>
                </a:solidFill>
              </a:rPr>
              <a:t>Jaká je dokumentace pro:</a:t>
            </a:r>
          </a:p>
          <a:p>
            <a:pPr marL="400050" lvl="1" indent="0">
              <a:buNone/>
            </a:pPr>
            <a:r>
              <a:rPr lang="cs-CZ" sz="2000" i="1" dirty="0">
                <a:solidFill>
                  <a:schemeClr val="accent1"/>
                </a:solidFill>
              </a:rPr>
              <a:t>• znalostní základna pro produkty a procesy</a:t>
            </a:r>
          </a:p>
          <a:p>
            <a:pPr marL="400050" lvl="1" indent="0">
              <a:buNone/>
            </a:pPr>
            <a:r>
              <a:rPr lang="cs-CZ" sz="2000" i="1" dirty="0">
                <a:solidFill>
                  <a:schemeClr val="accent1"/>
                </a:solidFill>
              </a:rPr>
              <a:t>• pokyny pro postupy a kontroly</a:t>
            </a:r>
          </a:p>
          <a:p>
            <a:pPr marL="400050" lvl="1" indent="0">
              <a:buNone/>
            </a:pPr>
            <a:r>
              <a:rPr lang="cs-CZ" sz="2000" i="1" dirty="0">
                <a:solidFill>
                  <a:schemeClr val="accent1"/>
                </a:solidFill>
              </a:rPr>
              <a:t>• právní ochrana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the FMEA Method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5C759-84CC-4710-8938-407CF960B2F0}" type="slidenum">
              <a:rPr lang="cs-CZ" smtClean="0"/>
              <a:t>84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377623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the FMEA Method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5C759-84CC-4710-8938-407CF960B2F0}" type="slidenum">
              <a:rPr lang="cs-CZ" smtClean="0"/>
              <a:t>85</a:t>
            </a:fld>
            <a:endParaRPr lang="cs-CZ"/>
          </a:p>
        </p:txBody>
      </p:sp>
      <p:pic>
        <p:nvPicPr>
          <p:cNvPr id="57346" name="Picture 2" descr="image5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7992888" cy="6503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1632282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Použité 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[1] APIS IQ software training material, 2014</a:t>
            </a:r>
          </a:p>
          <a:p>
            <a:r>
              <a:rPr lang="en-US" dirty="0" smtClean="0"/>
              <a:t>[2] MAUCI, K.: </a:t>
            </a:r>
            <a:r>
              <a:rPr lang="en-US" dirty="0" err="1" smtClean="0"/>
              <a:t>Možnosti</a:t>
            </a:r>
            <a:r>
              <a:rPr lang="en-US" dirty="0" smtClean="0"/>
              <a:t> </a:t>
            </a:r>
            <a:r>
              <a:rPr lang="en-US" dirty="0" err="1" smtClean="0"/>
              <a:t>využití</a:t>
            </a:r>
            <a:r>
              <a:rPr lang="en-US" dirty="0" smtClean="0"/>
              <a:t> </a:t>
            </a:r>
            <a:r>
              <a:rPr lang="en-US" dirty="0" err="1" smtClean="0"/>
              <a:t>softwaru</a:t>
            </a:r>
            <a:r>
              <a:rPr lang="en-US" dirty="0" smtClean="0"/>
              <a:t> APIS IQ </a:t>
            </a:r>
            <a:r>
              <a:rPr lang="en-US" dirty="0" err="1" smtClean="0"/>
              <a:t>při</a:t>
            </a:r>
            <a:r>
              <a:rPr lang="en-US" dirty="0" smtClean="0"/>
              <a:t> </a:t>
            </a:r>
            <a:r>
              <a:rPr lang="en-US" dirty="0" err="1" smtClean="0"/>
              <a:t>aplikaci</a:t>
            </a:r>
            <a:r>
              <a:rPr lang="en-US" dirty="0" smtClean="0"/>
              <a:t> </a:t>
            </a:r>
            <a:r>
              <a:rPr lang="en-US" dirty="0" err="1" smtClean="0"/>
              <a:t>metody</a:t>
            </a:r>
            <a:r>
              <a:rPr lang="en-US" dirty="0" smtClean="0"/>
              <a:t> FMEA, BAKALÁŘSKÁ PRÁCE, VYSOKÁ ŠKOLA BÁŇSKÁ – TECHNICKÁ UNIVERZITA OSTRAVA, 2014</a:t>
            </a:r>
          </a:p>
          <a:p>
            <a:r>
              <a:rPr lang="en-US" dirty="0" smtClean="0"/>
              <a:t>[3] https://www.fmea.co.uk/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the FMEA Method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5C759-84CC-4710-8938-407CF960B2F0}" type="slidenum">
              <a:rPr lang="cs-CZ" smtClean="0"/>
              <a:t>86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29006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en-US" sz="4800" dirty="0">
                <a:solidFill>
                  <a:prstClr val="black"/>
                </a:solidFill>
              </a:rPr>
              <a:t>Introduction</a:t>
            </a:r>
            <a:r>
              <a:rPr lang="cs-CZ" sz="4800" dirty="0">
                <a:solidFill>
                  <a:prstClr val="black"/>
                </a:solidFill>
              </a:rPr>
              <a:t/>
            </a:r>
            <a:br>
              <a:rPr lang="cs-CZ" sz="4800" dirty="0">
                <a:solidFill>
                  <a:prstClr val="black"/>
                </a:solidFill>
              </a:rPr>
            </a:b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the FMEA Method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5C759-84CC-4710-8938-407CF960B2F0}" type="slidenum">
              <a:rPr lang="cs-CZ" smtClean="0"/>
              <a:t>9</a:t>
            </a:fld>
            <a:endParaRPr lang="cs-CZ"/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6722085"/>
              </p:ext>
            </p:extLst>
          </p:nvPr>
        </p:nvGraphicFramePr>
        <p:xfrm>
          <a:off x="539552" y="1628802"/>
          <a:ext cx="7920880" cy="50739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76918"/>
                <a:gridCol w="4343962"/>
              </a:tblGrid>
              <a:tr h="574387">
                <a:tc>
                  <a:txBody>
                    <a:bodyPr/>
                    <a:lstStyle/>
                    <a:p>
                      <a:pPr marL="5461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u="none" strike="noStrike" spc="0" dirty="0">
                          <a:solidFill>
                            <a:srgbClr val="0070C0"/>
                          </a:solidFill>
                          <a:effectLst/>
                        </a:rPr>
                        <a:t>Team of the Product</a:t>
                      </a:r>
                      <a:endParaRPr lang="cs-CZ" sz="1800" b="1" dirty="0">
                        <a:solidFill>
                          <a:srgbClr val="0070C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u="none" strike="noStrike" spc="0" dirty="0">
                          <a:effectLst/>
                        </a:rPr>
                        <a:t>FMEA</a:t>
                      </a:r>
                      <a:endParaRPr lang="cs-CZ" sz="1800" b="1" dirty="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L="6350" marR="6350" marT="0" marB="0"/>
                </a:tc>
              </a:tr>
              <a:tr h="463801">
                <a:tc>
                  <a:txBody>
                    <a:bodyPr/>
                    <a:lstStyle/>
                    <a:p>
                      <a:pPr marL="5461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u="none" strike="noStrike" spc="0" dirty="0">
                          <a:effectLst/>
                        </a:rPr>
                        <a:t>Core team:</a:t>
                      </a:r>
                      <a:endParaRPr lang="cs-CZ" sz="1800" b="1" dirty="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3429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u="none" strike="noStrike" spc="0" dirty="0">
                          <a:effectLst/>
                        </a:rPr>
                        <a:t>Team of experts:</a:t>
                      </a:r>
                      <a:endParaRPr lang="cs-CZ" sz="1800" b="1" dirty="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L="6350" marR="6350" marT="0" marB="0"/>
                </a:tc>
              </a:tr>
              <a:tr h="288845">
                <a:tc>
                  <a:txBody>
                    <a:bodyPr/>
                    <a:lstStyle/>
                    <a:p>
                      <a:pPr marL="5461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u="none" strike="noStrike" spc="0" dirty="0">
                          <a:effectLst/>
                        </a:rPr>
                        <a:t>- creates the FMEA</a:t>
                      </a:r>
                      <a:endParaRPr lang="cs-CZ" sz="18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3429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u="none" strike="noStrike" spc="0">
                          <a:effectLst/>
                        </a:rPr>
                        <a:t>- supports some stages of the</a:t>
                      </a:r>
                      <a:endParaRPr lang="cs-CZ" sz="180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L="6350" marR="6350" marT="0" marB="0"/>
                </a:tc>
              </a:tr>
              <a:tr h="329149">
                <a:tc>
                  <a:txBody>
                    <a:bodyPr/>
                    <a:lstStyle/>
                    <a:p>
                      <a:pPr marL="5461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spc="0" dirty="0">
                          <a:effectLst/>
                        </a:rPr>
                        <a:t>- is involved in </a:t>
                      </a:r>
                      <a:r>
                        <a:rPr lang="en-US" sz="1800" u="none" strike="noStrike" spc="0" dirty="0" smtClean="0">
                          <a:effectLst/>
                        </a:rPr>
                        <a:t>every</a:t>
                      </a:r>
                      <a:r>
                        <a:rPr lang="sk-SK" sz="1800" u="none" strike="noStrike" spc="0" dirty="0" smtClean="0">
                          <a:effectLst/>
                        </a:rPr>
                        <a:t> </a:t>
                      </a:r>
                      <a:r>
                        <a:rPr lang="en-US" sz="1800" u="none" strike="noStrike" spc="0" dirty="0" smtClean="0">
                          <a:effectLst/>
                        </a:rPr>
                        <a:t>stage of the analysis</a:t>
                      </a:r>
                      <a:endParaRPr lang="cs-CZ" sz="1800" dirty="0" smtClean="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  <a:p>
                      <a:pPr marL="5461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cs-CZ" sz="18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5588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u="none" strike="noStrike" spc="0">
                          <a:effectLst/>
                        </a:rPr>
                        <a:t>analysis</a:t>
                      </a:r>
                      <a:endParaRPr lang="cs-CZ" sz="180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L="6350" marR="6350" marT="0" marB="0"/>
                </a:tc>
              </a:tr>
              <a:tr h="301223">
                <a:tc>
                  <a:txBody>
                    <a:bodyPr/>
                    <a:lstStyle/>
                    <a:p>
                      <a:pPr marL="76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cs-CZ" sz="18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3429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u="none" strike="noStrike" spc="0">
                          <a:effectLst/>
                        </a:rPr>
                        <a:t>- during risk evaluation</a:t>
                      </a:r>
                      <a:endParaRPr lang="cs-CZ" sz="180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L="6350" marR="6350" marT="0" marB="0"/>
                </a:tc>
              </a:tr>
              <a:tr h="46380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cs-CZ" sz="180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3429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u="none" strike="noStrike" spc="0">
                          <a:effectLst/>
                        </a:rPr>
                        <a:t>- for special issues</a:t>
                      </a:r>
                      <a:endParaRPr lang="cs-CZ" sz="180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L="6350" marR="6350" marT="0" marB="0"/>
                </a:tc>
              </a:tr>
              <a:tr h="459674">
                <a:tc>
                  <a:txBody>
                    <a:bodyPr/>
                    <a:lstStyle/>
                    <a:p>
                      <a:pPr marL="5461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u="none" strike="noStrike" spc="0" dirty="0">
                          <a:effectLst/>
                        </a:rPr>
                        <a:t>• moderator</a:t>
                      </a:r>
                      <a:endParaRPr lang="cs-CZ" sz="18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3429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u="none" strike="noStrike" spc="0" dirty="0">
                          <a:solidFill>
                            <a:schemeClr val="accent1"/>
                          </a:solidFill>
                          <a:effectLst/>
                        </a:rPr>
                        <a:t>• production</a:t>
                      </a:r>
                      <a:endParaRPr lang="cs-CZ" sz="1800" b="1" dirty="0">
                        <a:solidFill>
                          <a:schemeClr val="accent1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L="6350" marR="6350" marT="0" marB="0"/>
                </a:tc>
              </a:tr>
              <a:tr h="316903">
                <a:tc>
                  <a:txBody>
                    <a:bodyPr/>
                    <a:lstStyle/>
                    <a:p>
                      <a:pPr marL="5461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u="none" strike="noStrike" spc="0">
                          <a:solidFill>
                            <a:schemeClr val="accent1"/>
                          </a:solidFill>
                          <a:effectLst/>
                        </a:rPr>
                        <a:t>• design</a:t>
                      </a:r>
                      <a:endParaRPr lang="cs-CZ" sz="1800" b="1">
                        <a:solidFill>
                          <a:schemeClr val="accent1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3429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u="none" strike="noStrike" spc="0" dirty="0">
                          <a:solidFill>
                            <a:schemeClr val="accent1"/>
                          </a:solidFill>
                          <a:effectLst/>
                        </a:rPr>
                        <a:t>• quality</a:t>
                      </a:r>
                      <a:endParaRPr lang="cs-CZ" sz="1800" b="1" dirty="0">
                        <a:solidFill>
                          <a:schemeClr val="accent1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L="6350" marR="6350" marT="0" marB="0"/>
                </a:tc>
              </a:tr>
              <a:tr h="301223">
                <a:tc>
                  <a:txBody>
                    <a:bodyPr/>
                    <a:lstStyle/>
                    <a:p>
                      <a:pPr marL="5461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u="none" strike="noStrike" spc="0">
                          <a:solidFill>
                            <a:schemeClr val="accent1"/>
                          </a:solidFill>
                          <a:effectLst/>
                        </a:rPr>
                        <a:t>• development</a:t>
                      </a:r>
                      <a:endParaRPr lang="cs-CZ" sz="1800" b="1">
                        <a:solidFill>
                          <a:schemeClr val="accent1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3429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u="none" strike="noStrike" spc="0">
                          <a:effectLst/>
                        </a:rPr>
                        <a:t>• customer</a:t>
                      </a:r>
                      <a:endParaRPr lang="cs-CZ" sz="180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L="6350" marR="6350" marT="0" marB="0"/>
                </a:tc>
              </a:tr>
              <a:tr h="328458">
                <a:tc>
                  <a:txBody>
                    <a:bodyPr/>
                    <a:lstStyle/>
                    <a:p>
                      <a:pPr marL="5461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u="none" strike="noStrike" spc="0" dirty="0">
                          <a:solidFill>
                            <a:schemeClr val="accent1"/>
                          </a:solidFill>
                          <a:effectLst/>
                        </a:rPr>
                        <a:t>• testing</a:t>
                      </a:r>
                      <a:endParaRPr lang="cs-CZ" sz="1800" b="1" dirty="0">
                        <a:solidFill>
                          <a:schemeClr val="accent1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3429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u="none" strike="noStrike" spc="0">
                          <a:effectLst/>
                        </a:rPr>
                        <a:t>• suppliers</a:t>
                      </a:r>
                      <a:endParaRPr lang="cs-CZ" sz="180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L="6350" marR="6350" marT="0" marB="0"/>
                </a:tc>
              </a:tr>
              <a:tr h="28554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cs-CZ" sz="180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3429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u="none" strike="noStrike" spc="0">
                          <a:effectLst/>
                        </a:rPr>
                        <a:t>• service</a:t>
                      </a:r>
                      <a:endParaRPr lang="cs-CZ" sz="180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L="6350" marR="6350" marT="0" marB="0"/>
                </a:tc>
              </a:tr>
              <a:tr h="46710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cs-CZ" sz="180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3429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u="none" strike="noStrike" spc="0" dirty="0">
                          <a:effectLst/>
                        </a:rPr>
                        <a:t>• purchase</a:t>
                      </a:r>
                      <a:endParaRPr lang="cs-CZ" sz="18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L="6350" marR="635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16840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kutivní">
  <a:themeElements>
    <a:clrScheme name="Exekutivní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kutivní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kutivní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511</TotalTime>
  <Words>1915</Words>
  <Application>Microsoft Office PowerPoint</Application>
  <PresentationFormat>Předvádění na obrazovce (4:3)</PresentationFormat>
  <Paragraphs>523</Paragraphs>
  <Slides>86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86</vt:i4>
      </vt:variant>
    </vt:vector>
  </HeadingPairs>
  <TitlesOfParts>
    <vt:vector size="87" baseType="lpstr">
      <vt:lpstr>Exekutivní</vt:lpstr>
      <vt:lpstr>FMEA Method </vt:lpstr>
      <vt:lpstr>Introduction</vt:lpstr>
      <vt:lpstr>Introduction</vt:lpstr>
      <vt:lpstr> </vt:lpstr>
      <vt:lpstr>Introduction </vt:lpstr>
      <vt:lpstr>Introduction </vt:lpstr>
      <vt:lpstr>Introduction </vt:lpstr>
      <vt:lpstr>Introduction </vt:lpstr>
      <vt:lpstr>Introduction </vt:lpstr>
      <vt:lpstr>Introduction </vt:lpstr>
      <vt:lpstr>Introduction </vt:lpstr>
      <vt:lpstr>The five step approach of VDA (Verband der Automobilindustrie e.V (VDA))</vt:lpstr>
      <vt:lpstr>1st step: Structural Analysis</vt:lpstr>
      <vt:lpstr>1st step: Structural Analysis</vt:lpstr>
      <vt:lpstr>1st step: Structural Analysis</vt:lpstr>
      <vt:lpstr>1st step: Structural Analysis</vt:lpstr>
      <vt:lpstr>1st step: Structural Analysis</vt:lpstr>
      <vt:lpstr>1st step: Structural Analysis</vt:lpstr>
      <vt:lpstr>Summary: Structural Analysis</vt:lpstr>
      <vt:lpstr>2nd step: Functional Analysis</vt:lpstr>
      <vt:lpstr>2nd step: Functional Analysis</vt:lpstr>
      <vt:lpstr>2nd step: Functional Analysis</vt:lpstr>
      <vt:lpstr>2nd step: Functional Analysis</vt:lpstr>
      <vt:lpstr>2nd step: Functional Analysis</vt:lpstr>
      <vt:lpstr>2nd step: Functional Analysis</vt:lpstr>
      <vt:lpstr>2nd step: Functional Analysis</vt:lpstr>
      <vt:lpstr>2nd step: Functional Analysis</vt:lpstr>
      <vt:lpstr>2nd step: Functional Analysis</vt:lpstr>
      <vt:lpstr>Summary: Functional Analysis</vt:lpstr>
      <vt:lpstr> 3rd step: Failure Analysis </vt:lpstr>
      <vt:lpstr>3rd step: Failure Analysis</vt:lpstr>
      <vt:lpstr>3rd step: Failure Analysis</vt:lpstr>
      <vt:lpstr>3rd step: Failure Analysis</vt:lpstr>
      <vt:lpstr>3rd step: Failure Analysis</vt:lpstr>
      <vt:lpstr>3rd step: Failure Analysis</vt:lpstr>
      <vt:lpstr>3rd step: Failure Analysis</vt:lpstr>
      <vt:lpstr>3rd step: Failure Analysis</vt:lpstr>
      <vt:lpstr>3rd step: Failure Analysis</vt:lpstr>
      <vt:lpstr>3rd step: Failure Analysis</vt:lpstr>
      <vt:lpstr>3rd step: Failure Analysis</vt:lpstr>
      <vt:lpstr>3rd step: Failure Analysis</vt:lpstr>
      <vt:lpstr>3rd step: Failure Analysis</vt:lpstr>
      <vt:lpstr>3rd step: Failure Analysis</vt:lpstr>
      <vt:lpstr>3rd step: Failure Analysis</vt:lpstr>
      <vt:lpstr>3rd step: Failure Analysis</vt:lpstr>
      <vt:lpstr>Summary : Failure Analysis</vt:lpstr>
      <vt:lpstr>4th step: Actions Analysis</vt:lpstr>
      <vt:lpstr>4th step: Actions Analysis</vt:lpstr>
      <vt:lpstr>4th step: Actions Analysis</vt:lpstr>
      <vt:lpstr>4th step: Actions Analysis</vt:lpstr>
      <vt:lpstr>4th step: Actions Analysis</vt:lpstr>
      <vt:lpstr>Poka joke</vt:lpstr>
      <vt:lpstr>4th step: Actions Analysis</vt:lpstr>
      <vt:lpstr>4th step: Actions Analysis</vt:lpstr>
      <vt:lpstr>4th step: Actions Analysis</vt:lpstr>
      <vt:lpstr>4th step: Actions Analysis</vt:lpstr>
      <vt:lpstr>4th step: Actions Analysis</vt:lpstr>
      <vt:lpstr>4th step: Actions Analysis</vt:lpstr>
      <vt:lpstr>4th step: Actions Analysis</vt:lpstr>
      <vt:lpstr>4th step: Actions Analysis</vt:lpstr>
      <vt:lpstr>4th step: Actions Analysis</vt:lpstr>
      <vt:lpstr>4th step: Actions Analysis</vt:lpstr>
      <vt:lpstr>4th step: Actions Analysis</vt:lpstr>
      <vt:lpstr>5th step: Optimization</vt:lpstr>
      <vt:lpstr>5th step: Optimization</vt:lpstr>
      <vt:lpstr>5th step: Optimization</vt:lpstr>
      <vt:lpstr>5th step: Optimization</vt:lpstr>
      <vt:lpstr>5th step: Optimization</vt:lpstr>
      <vt:lpstr>5th step: Optimization</vt:lpstr>
      <vt:lpstr>5th step: Optimization</vt:lpstr>
      <vt:lpstr>5th step: Optimization</vt:lpstr>
      <vt:lpstr>5th step: Optimization</vt:lpstr>
      <vt:lpstr>5th step: Optimization</vt:lpstr>
      <vt:lpstr>5th step: Optimization</vt:lpstr>
      <vt:lpstr>5th step: Optimization</vt:lpstr>
      <vt:lpstr>5th step: Optimization</vt:lpstr>
      <vt:lpstr>5th step: Optimization</vt:lpstr>
      <vt:lpstr>5th step: Optimization</vt:lpstr>
      <vt:lpstr>5th step: Optimization</vt:lpstr>
      <vt:lpstr>5th step: Optimization</vt:lpstr>
      <vt:lpstr>5th step: Optimization</vt:lpstr>
      <vt:lpstr>Summary: Optimization</vt:lpstr>
      <vt:lpstr>Documentation</vt:lpstr>
      <vt:lpstr>Documentation</vt:lpstr>
      <vt:lpstr>Prezentace aplikace PowerPoint</vt:lpstr>
      <vt:lpstr>Použité zdroje</vt:lpstr>
    </vt:vector>
  </TitlesOfParts>
  <Company>BIVŠ, a.s.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FMEA Method</dc:title>
  <dc:creator>Pančík Juraj</dc:creator>
  <cp:lastModifiedBy>Pančík Juraj</cp:lastModifiedBy>
  <cp:revision>45</cp:revision>
  <dcterms:created xsi:type="dcterms:W3CDTF">2019-02-08T12:55:55Z</dcterms:created>
  <dcterms:modified xsi:type="dcterms:W3CDTF">2019-02-17T21:00:28Z</dcterms:modified>
</cp:coreProperties>
</file>