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46"/>
  </p:notesMasterIdLst>
  <p:sldIdLst>
    <p:sldId id="256" r:id="rId2"/>
    <p:sldId id="257" r:id="rId3"/>
    <p:sldId id="258" r:id="rId4"/>
    <p:sldId id="270" r:id="rId5"/>
    <p:sldId id="259" r:id="rId6"/>
    <p:sldId id="260" r:id="rId7"/>
    <p:sldId id="261" r:id="rId8"/>
    <p:sldId id="262" r:id="rId9"/>
    <p:sldId id="263" r:id="rId10"/>
    <p:sldId id="271" r:id="rId11"/>
    <p:sldId id="272" r:id="rId12"/>
    <p:sldId id="273" r:id="rId13"/>
    <p:sldId id="264" r:id="rId14"/>
    <p:sldId id="274" r:id="rId15"/>
    <p:sldId id="265" r:id="rId16"/>
    <p:sldId id="275" r:id="rId17"/>
    <p:sldId id="266" r:id="rId18"/>
    <p:sldId id="267" r:id="rId19"/>
    <p:sldId id="276" r:id="rId20"/>
    <p:sldId id="277" r:id="rId21"/>
    <p:sldId id="268" r:id="rId22"/>
    <p:sldId id="269"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CC3F9B-39C1-4069-A047-92BFA14C0234}" type="datetimeFigureOut">
              <a:rPr lang="cs-CZ" smtClean="0"/>
              <a:t>5.4.2019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991AFC-6651-473A-8A8E-95E7D198ACD7}" type="slidenum">
              <a:rPr lang="cs-CZ" smtClean="0"/>
              <a:t>‹#›</a:t>
            </a:fld>
            <a:endParaRPr lang="cs-CZ"/>
          </a:p>
        </p:txBody>
      </p:sp>
    </p:spTree>
    <p:extLst>
      <p:ext uri="{BB962C8B-B14F-4D97-AF65-F5344CB8AC3E}">
        <p14:creationId xmlns:p14="http://schemas.microsoft.com/office/powerpoint/2010/main" val="3291074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7991AFC-6651-473A-8A8E-95E7D198ACD7}" type="slidenum">
              <a:rPr lang="cs-CZ" smtClean="0"/>
              <a:t>18</a:t>
            </a:fld>
            <a:endParaRPr lang="cs-CZ"/>
          </a:p>
        </p:txBody>
      </p:sp>
    </p:spTree>
    <p:extLst>
      <p:ext uri="{BB962C8B-B14F-4D97-AF65-F5344CB8AC3E}">
        <p14:creationId xmlns:p14="http://schemas.microsoft.com/office/powerpoint/2010/main" val="1796983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r>
              <a:rPr lang="cs-CZ"/>
              <a:t>DOPLNIT</a:t>
            </a:r>
          </a:p>
        </p:txBody>
      </p:sp>
      <p:sp>
        <p:nvSpPr>
          <p:cNvPr id="5" name="Zástupný symbol pro zápatí 4"/>
          <p:cNvSpPr>
            <a:spLocks noGrp="1"/>
          </p:cNvSpPr>
          <p:nvPr>
            <p:ph type="ftr" sz="quarter" idx="11"/>
          </p:nvPr>
        </p:nvSpPr>
        <p:spPr/>
        <p:txBody>
          <a:bodyPr/>
          <a:lstStyle/>
          <a:p>
            <a:r>
              <a:rPr lang="cs-CZ"/>
              <a:t>DOPLNIT</a:t>
            </a:r>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309454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a:t>DOPLNIT</a:t>
            </a:r>
          </a:p>
        </p:txBody>
      </p:sp>
      <p:sp>
        <p:nvSpPr>
          <p:cNvPr id="5" name="Zástupný symbol pro zápatí 4"/>
          <p:cNvSpPr>
            <a:spLocks noGrp="1"/>
          </p:cNvSpPr>
          <p:nvPr>
            <p:ph type="ftr" sz="quarter" idx="11"/>
          </p:nvPr>
        </p:nvSpPr>
        <p:spPr/>
        <p:txBody>
          <a:bodyPr/>
          <a:lstStyle/>
          <a:p>
            <a:r>
              <a:rPr lang="cs-CZ"/>
              <a:t>DOPLNIT</a:t>
            </a:r>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3925381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a:t>DOPLNIT</a:t>
            </a:r>
          </a:p>
        </p:txBody>
      </p:sp>
      <p:sp>
        <p:nvSpPr>
          <p:cNvPr id="5" name="Zástupný symbol pro zápatí 4"/>
          <p:cNvSpPr>
            <a:spLocks noGrp="1"/>
          </p:cNvSpPr>
          <p:nvPr>
            <p:ph type="ftr" sz="quarter" idx="11"/>
          </p:nvPr>
        </p:nvSpPr>
        <p:spPr/>
        <p:txBody>
          <a:bodyPr/>
          <a:lstStyle/>
          <a:p>
            <a:r>
              <a:rPr lang="cs-CZ"/>
              <a:t>DOPLNIT</a:t>
            </a:r>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413029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a:t>DOPLNIT</a:t>
            </a:r>
          </a:p>
        </p:txBody>
      </p:sp>
      <p:sp>
        <p:nvSpPr>
          <p:cNvPr id="5" name="Zástupný symbol pro zápatí 4"/>
          <p:cNvSpPr>
            <a:spLocks noGrp="1"/>
          </p:cNvSpPr>
          <p:nvPr>
            <p:ph type="ftr" sz="quarter" idx="11"/>
          </p:nvPr>
        </p:nvSpPr>
        <p:spPr/>
        <p:txBody>
          <a:bodyPr/>
          <a:lstStyle/>
          <a:p>
            <a:r>
              <a:rPr lang="cs-CZ"/>
              <a:t>DOPLNIT</a:t>
            </a:r>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2875944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r>
              <a:rPr lang="cs-CZ"/>
              <a:t>DOPLNIT</a:t>
            </a:r>
          </a:p>
        </p:txBody>
      </p:sp>
      <p:sp>
        <p:nvSpPr>
          <p:cNvPr id="5" name="Zástupný symbol pro zápatí 4"/>
          <p:cNvSpPr>
            <a:spLocks noGrp="1"/>
          </p:cNvSpPr>
          <p:nvPr>
            <p:ph type="ftr" sz="quarter" idx="11"/>
          </p:nvPr>
        </p:nvSpPr>
        <p:spPr/>
        <p:txBody>
          <a:bodyPr/>
          <a:lstStyle/>
          <a:p>
            <a:r>
              <a:rPr lang="cs-CZ"/>
              <a:t>DOPLNIT</a:t>
            </a:r>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209574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r>
              <a:rPr lang="cs-CZ"/>
              <a:t>DOPLNIT</a:t>
            </a:r>
          </a:p>
        </p:txBody>
      </p:sp>
      <p:sp>
        <p:nvSpPr>
          <p:cNvPr id="6" name="Zástupný symbol pro zápatí 5"/>
          <p:cNvSpPr>
            <a:spLocks noGrp="1"/>
          </p:cNvSpPr>
          <p:nvPr>
            <p:ph type="ftr" sz="quarter" idx="11"/>
          </p:nvPr>
        </p:nvSpPr>
        <p:spPr/>
        <p:txBody>
          <a:bodyPr/>
          <a:lstStyle/>
          <a:p>
            <a:r>
              <a:rPr lang="cs-CZ"/>
              <a:t>DOPLNIT</a:t>
            </a:r>
          </a:p>
        </p:txBody>
      </p:sp>
      <p:sp>
        <p:nvSpPr>
          <p:cNvPr id="7" name="Zástupný symbol pro číslo snímku 6"/>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109015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r>
              <a:rPr lang="cs-CZ"/>
              <a:t>DOPLNIT</a:t>
            </a:r>
          </a:p>
        </p:txBody>
      </p:sp>
      <p:sp>
        <p:nvSpPr>
          <p:cNvPr id="8" name="Zástupný symbol pro zápatí 7"/>
          <p:cNvSpPr>
            <a:spLocks noGrp="1"/>
          </p:cNvSpPr>
          <p:nvPr>
            <p:ph type="ftr" sz="quarter" idx="11"/>
          </p:nvPr>
        </p:nvSpPr>
        <p:spPr/>
        <p:txBody>
          <a:bodyPr/>
          <a:lstStyle/>
          <a:p>
            <a:r>
              <a:rPr lang="cs-CZ"/>
              <a:t>DOPLNIT</a:t>
            </a:r>
          </a:p>
        </p:txBody>
      </p:sp>
      <p:sp>
        <p:nvSpPr>
          <p:cNvPr id="9" name="Zástupný symbol pro číslo snímku 8"/>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102939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r>
              <a:rPr lang="cs-CZ"/>
              <a:t>DOPLNIT</a:t>
            </a:r>
          </a:p>
        </p:txBody>
      </p:sp>
      <p:sp>
        <p:nvSpPr>
          <p:cNvPr id="4" name="Zástupný symbol pro zápatí 3"/>
          <p:cNvSpPr>
            <a:spLocks noGrp="1"/>
          </p:cNvSpPr>
          <p:nvPr>
            <p:ph type="ftr" sz="quarter" idx="11"/>
          </p:nvPr>
        </p:nvSpPr>
        <p:spPr/>
        <p:txBody>
          <a:bodyPr/>
          <a:lstStyle/>
          <a:p>
            <a:r>
              <a:rPr lang="cs-CZ"/>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3098270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r>
              <a:rPr lang="cs-CZ"/>
              <a:t>DOPLNIT</a:t>
            </a:r>
          </a:p>
        </p:txBody>
      </p:sp>
      <p:sp>
        <p:nvSpPr>
          <p:cNvPr id="3" name="Zástupný symbol pro zápatí 2"/>
          <p:cNvSpPr>
            <a:spLocks noGrp="1"/>
          </p:cNvSpPr>
          <p:nvPr>
            <p:ph type="ftr" sz="quarter" idx="11"/>
          </p:nvPr>
        </p:nvSpPr>
        <p:spPr/>
        <p:txBody>
          <a:bodyPr/>
          <a:lstStyle/>
          <a:p>
            <a:r>
              <a:rPr lang="cs-CZ"/>
              <a:t>DOPLNIT</a:t>
            </a:r>
          </a:p>
        </p:txBody>
      </p:sp>
      <p:sp>
        <p:nvSpPr>
          <p:cNvPr id="4" name="Zástupný symbol pro číslo snímku 3"/>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2177601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r>
              <a:rPr lang="cs-CZ"/>
              <a:t>DOPLNIT</a:t>
            </a:r>
          </a:p>
        </p:txBody>
      </p:sp>
      <p:sp>
        <p:nvSpPr>
          <p:cNvPr id="6" name="Zástupný symbol pro zápatí 5"/>
          <p:cNvSpPr>
            <a:spLocks noGrp="1"/>
          </p:cNvSpPr>
          <p:nvPr>
            <p:ph type="ftr" sz="quarter" idx="11"/>
          </p:nvPr>
        </p:nvSpPr>
        <p:spPr/>
        <p:txBody>
          <a:bodyPr/>
          <a:lstStyle/>
          <a:p>
            <a:r>
              <a:rPr lang="cs-CZ"/>
              <a:t>DOPLNIT</a:t>
            </a:r>
          </a:p>
        </p:txBody>
      </p:sp>
      <p:sp>
        <p:nvSpPr>
          <p:cNvPr id="7" name="Zástupný symbol pro číslo snímku 6"/>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475611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r>
              <a:rPr lang="cs-CZ"/>
              <a:t>DOPLNIT</a:t>
            </a:r>
          </a:p>
        </p:txBody>
      </p:sp>
      <p:sp>
        <p:nvSpPr>
          <p:cNvPr id="6" name="Zástupný symbol pro zápatí 5"/>
          <p:cNvSpPr>
            <a:spLocks noGrp="1"/>
          </p:cNvSpPr>
          <p:nvPr>
            <p:ph type="ftr" sz="quarter" idx="11"/>
          </p:nvPr>
        </p:nvSpPr>
        <p:spPr/>
        <p:txBody>
          <a:bodyPr/>
          <a:lstStyle/>
          <a:p>
            <a:r>
              <a:rPr lang="cs-CZ"/>
              <a:t>DOPLNIT</a:t>
            </a:r>
          </a:p>
        </p:txBody>
      </p:sp>
      <p:sp>
        <p:nvSpPr>
          <p:cNvPr id="7" name="Zástupný symbol pro číslo snímku 6"/>
          <p:cNvSpPr>
            <a:spLocks noGrp="1"/>
          </p:cNvSpPr>
          <p:nvPr>
            <p:ph type="sldNum" sz="quarter" idx="12"/>
          </p:nvPr>
        </p:nvSpPr>
        <p:spPr/>
        <p:txBody>
          <a:bodyPr/>
          <a:lstStyle/>
          <a:p>
            <a:fld id="{23C50CF5-8073-4E39-98BA-D44C94ECF7E6}" type="slidenum">
              <a:rPr lang="cs-CZ" smtClean="0"/>
              <a:t>‹#›</a:t>
            </a:fld>
            <a:endParaRPr lang="cs-CZ"/>
          </a:p>
        </p:txBody>
      </p:sp>
    </p:spTree>
    <p:extLst>
      <p:ext uri="{BB962C8B-B14F-4D97-AF65-F5344CB8AC3E}">
        <p14:creationId xmlns:p14="http://schemas.microsoft.com/office/powerpoint/2010/main" val="4090475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a:t>DOPLNIT</a:t>
            </a: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DOPLNIT</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50CF5-8073-4E39-98BA-D44C94ECF7E6}" type="slidenum">
              <a:rPr lang="cs-CZ" smtClean="0"/>
              <a:t>‹#›</a:t>
            </a:fld>
            <a:endParaRPr lang="cs-CZ"/>
          </a:p>
        </p:txBody>
      </p:sp>
    </p:spTree>
    <p:extLst>
      <p:ext uri="{BB962C8B-B14F-4D97-AF65-F5344CB8AC3E}">
        <p14:creationId xmlns:p14="http://schemas.microsoft.com/office/powerpoint/2010/main" val="20101843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drpancik.s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drpancik.s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itjobswatch.co.uk/" TargetMode="External"/><Relationship Id="rId2" Type="http://schemas.openxmlformats.org/officeDocument/2006/relationships/hyperlink" Target="https://www.profesia.sk/praca/?search_anywhere=business+analytik" TargetMode="External"/><Relationship Id="rId1" Type="http://schemas.openxmlformats.org/officeDocument/2006/relationships/slideLayout" Target="../slideLayouts/slideLayout2.xml"/><Relationship Id="rId4" Type="http://schemas.openxmlformats.org/officeDocument/2006/relationships/hyperlink" Target="https://www.prizeo.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s.ambis.cz/th/zx40y/20170622_Bakalarska_prace_FINAL.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Řízení IS/ICT</a:t>
            </a:r>
          </a:p>
        </p:txBody>
      </p:sp>
      <p:sp>
        <p:nvSpPr>
          <p:cNvPr id="3" name="Podnadpis 2"/>
          <p:cNvSpPr>
            <a:spLocks noGrp="1"/>
          </p:cNvSpPr>
          <p:nvPr>
            <p:ph type="subTitle" idx="1"/>
          </p:nvPr>
        </p:nvSpPr>
        <p:spPr/>
        <p:txBody>
          <a:bodyPr>
            <a:normAutofit/>
          </a:bodyPr>
          <a:lstStyle/>
          <a:p>
            <a:r>
              <a:rPr lang="cs-CZ" dirty="0"/>
              <a:t>Doc. Juraj PANČÍK, AMBIS a.s., Praha</a:t>
            </a:r>
          </a:p>
          <a:p>
            <a:r>
              <a:rPr lang="cs-CZ" dirty="0">
                <a:hlinkClick r:id="rId2"/>
              </a:rPr>
              <a:t>www.drpancik.sk</a:t>
            </a:r>
            <a:r>
              <a:rPr lang="cs-CZ" dirty="0"/>
              <a:t> , Léto 2019</a:t>
            </a:r>
          </a:p>
          <a:p>
            <a:endParaRPr lang="cs-CZ" dirty="0"/>
          </a:p>
        </p:txBody>
      </p:sp>
    </p:spTree>
    <p:extLst>
      <p:ext uri="{BB962C8B-B14F-4D97-AF65-F5344CB8AC3E}">
        <p14:creationId xmlns:p14="http://schemas.microsoft.com/office/powerpoint/2010/main" val="1350705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kódovaní znaků textu</a:t>
            </a:r>
            <a:endParaRPr lang="cs-CZ" dirty="0"/>
          </a:p>
        </p:txBody>
      </p:sp>
      <p:sp>
        <p:nvSpPr>
          <p:cNvPr id="3" name="Zástupný symbol pro obsah 2"/>
          <p:cNvSpPr>
            <a:spLocks noGrp="1"/>
          </p:cNvSpPr>
          <p:nvPr>
            <p:ph idx="1"/>
          </p:nvPr>
        </p:nvSpPr>
        <p:spPr/>
        <p:txBody>
          <a:bodyPr>
            <a:normAutofit/>
          </a:bodyPr>
          <a:lstStyle/>
          <a:p>
            <a:r>
              <a:rPr lang="cs-CZ" sz="1100" dirty="0" smtClean="0"/>
              <a:t>Jak jsou textové znaky reprezentovány v počítači (ASCII tabulka, wikipedie)</a:t>
            </a:r>
            <a:endParaRPr lang="cs-CZ" sz="1100"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10</a:t>
            </a:fld>
            <a:endParaRPr lang="cs-CZ"/>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3" y="1986787"/>
            <a:ext cx="5991225" cy="105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2708920"/>
            <a:ext cx="3990975"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3584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Ukázka ASCII TABULKA </a:t>
            </a:r>
            <a:br>
              <a:rPr lang="cs-CZ" dirty="0" smtClean="0"/>
            </a:br>
            <a:r>
              <a:rPr lang="cs-CZ" sz="2700" i="1" dirty="0" err="1" smtClean="0"/>
              <a:t>American</a:t>
            </a:r>
            <a:r>
              <a:rPr lang="cs-CZ" sz="2700" i="1" dirty="0" smtClean="0"/>
              <a:t> </a:t>
            </a:r>
            <a:r>
              <a:rPr lang="cs-CZ" sz="2700" i="1" dirty="0"/>
              <a:t>Standard </a:t>
            </a:r>
            <a:r>
              <a:rPr lang="cs-CZ" sz="2700" i="1" dirty="0" err="1"/>
              <a:t>Code</a:t>
            </a:r>
            <a:r>
              <a:rPr lang="cs-CZ" sz="2700" i="1" dirty="0"/>
              <a:t> </a:t>
            </a:r>
            <a:r>
              <a:rPr lang="cs-CZ" sz="2700" i="1" dirty="0" err="1"/>
              <a:t>for</a:t>
            </a:r>
            <a:r>
              <a:rPr lang="cs-CZ" sz="2700" i="1" dirty="0"/>
              <a:t> </a:t>
            </a:r>
            <a:r>
              <a:rPr lang="cs-CZ" sz="2700" i="1" dirty="0" err="1"/>
              <a:t>Information</a:t>
            </a:r>
            <a:r>
              <a:rPr lang="cs-CZ" sz="2700" i="1" dirty="0"/>
              <a:t> </a:t>
            </a:r>
            <a:r>
              <a:rPr lang="cs-CZ" sz="2700" i="1" dirty="0" err="1" smtClean="0"/>
              <a:t>Interchange</a:t>
            </a:r>
            <a:r>
              <a:rPr lang="cs-CZ" sz="2700" i="1" dirty="0" smtClean="0"/>
              <a:t>, 1960</a:t>
            </a:r>
            <a:endParaRPr lang="cs-CZ" sz="2700"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11</a:t>
            </a:fld>
            <a:endParaRPr lang="cs-CZ"/>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00808"/>
            <a:ext cx="8568952" cy="4608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3582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27984" y="274638"/>
            <a:ext cx="4258816" cy="1143000"/>
          </a:xfrm>
        </p:spPr>
        <p:txBody>
          <a:bodyPr>
            <a:normAutofit fontScale="90000"/>
          </a:bodyPr>
          <a:lstStyle/>
          <a:p>
            <a:r>
              <a:rPr lang="cs-CZ" dirty="0"/>
              <a:t>https://en.wikipedia.org/wiki/ASCII</a:t>
            </a: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12</a:t>
            </a:fld>
            <a:endParaRPr lang="cs-CZ"/>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0648"/>
            <a:ext cx="3744416" cy="6033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5242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70C0"/>
                </a:solidFill>
              </a:rPr>
              <a:t>Informatika, informace, systém</a:t>
            </a:r>
            <a:endParaRPr lang="cs-CZ" dirty="0">
              <a:solidFill>
                <a:srgbClr val="0070C0"/>
              </a:solidFill>
            </a:endParaRPr>
          </a:p>
        </p:txBody>
      </p:sp>
      <p:sp>
        <p:nvSpPr>
          <p:cNvPr id="6" name="Zástupný symbol pro obsah 5"/>
          <p:cNvSpPr>
            <a:spLocks noGrp="1"/>
          </p:cNvSpPr>
          <p:nvPr>
            <p:ph idx="1"/>
          </p:nvPr>
        </p:nvSpPr>
        <p:spPr/>
        <p:txBody>
          <a:bodyPr>
            <a:noAutofit/>
          </a:bodyPr>
          <a:lstStyle/>
          <a:p>
            <a:r>
              <a:rPr lang="cs-CZ" sz="1800" dirty="0"/>
              <a:t>Na rozsáhlém poli působnosti sémiotiky zmiňme i pro informatiku významné pojmy sémantika, pragmatika a syntaxe. </a:t>
            </a:r>
          </a:p>
          <a:p>
            <a:r>
              <a:rPr lang="cs-CZ" sz="1800" b="1" dirty="0"/>
              <a:t>Sémantika </a:t>
            </a:r>
            <a:r>
              <a:rPr lang="cs-CZ" sz="1800" dirty="0"/>
              <a:t>se zabývá zkoumáním vztahu mezi znaky a objekty, o nichž jsou znaky použitelné.</a:t>
            </a:r>
          </a:p>
          <a:p>
            <a:r>
              <a:rPr lang="cs-CZ" sz="1800" dirty="0">
                <a:solidFill>
                  <a:srgbClr val="0070C0"/>
                </a:solidFill>
              </a:rPr>
              <a:t>Pragmatika se zabývá zkoumáním vztahu mezi znaky a jejich </a:t>
            </a:r>
            <a:r>
              <a:rPr lang="cs-CZ" sz="1800" b="1" dirty="0">
                <a:solidFill>
                  <a:srgbClr val="0070C0"/>
                </a:solidFill>
              </a:rPr>
              <a:t>interprety.</a:t>
            </a:r>
          </a:p>
          <a:p>
            <a:r>
              <a:rPr lang="cs-CZ" sz="1800" dirty="0">
                <a:solidFill>
                  <a:srgbClr val="0070C0"/>
                </a:solidFill>
              </a:rPr>
              <a:t>Syntaxe</a:t>
            </a:r>
            <a:r>
              <a:rPr lang="cs-CZ" sz="1800" b="1" dirty="0">
                <a:solidFill>
                  <a:srgbClr val="0070C0"/>
                </a:solidFill>
              </a:rPr>
              <a:t> </a:t>
            </a:r>
            <a:r>
              <a:rPr lang="cs-CZ" sz="1800" dirty="0">
                <a:solidFill>
                  <a:srgbClr val="0070C0"/>
                </a:solidFill>
              </a:rPr>
              <a:t>se zabývá </a:t>
            </a:r>
            <a:r>
              <a:rPr lang="cs-CZ" sz="1800" b="1" dirty="0">
                <a:solidFill>
                  <a:srgbClr val="0070C0"/>
                </a:solidFill>
              </a:rPr>
              <a:t>formálními vztahy znaků navzájem.</a:t>
            </a:r>
          </a:p>
          <a:p>
            <a:r>
              <a:rPr lang="cs-CZ" sz="1800" dirty="0"/>
              <a:t>Naše schopnost převést (komunikovat, resp. kódovat) znaky, kterými informaci reprezentujeme, umožňuje, aby řadu činností převzal stroj (počítač). Pes nebo kočka neumí interpretovat informaci z obrazovky počítače … lidé ano, lidé dokáží dekódovat mapu pokoje – psi nebo kočky ne</a:t>
            </a:r>
          </a:p>
          <a:p>
            <a:r>
              <a:rPr lang="cs-CZ" sz="1800" dirty="0"/>
              <a:t>Přitom vždy závisí na tom, jaká je </a:t>
            </a:r>
            <a:r>
              <a:rPr lang="cs-CZ" sz="1800" b="1" dirty="0">
                <a:solidFill>
                  <a:srgbClr val="00B050"/>
                </a:solidFill>
              </a:rPr>
              <a:t>schopnost stroje vnímat sémantiku, pragmatiku a syntaxi informace,</a:t>
            </a:r>
            <a:r>
              <a:rPr lang="cs-CZ" sz="1800" dirty="0"/>
              <a:t> a to nejen při přenosu informace, ale také při jejím vyhodnocování (i proto je důležité použití adekvátního kódu</a:t>
            </a:r>
            <a:r>
              <a:rPr lang="cs-CZ" sz="1800" dirty="0" smtClean="0"/>
              <a:t>).</a:t>
            </a:r>
          </a:p>
          <a:p>
            <a:endParaRPr lang="cs-CZ" sz="1800" dirty="0"/>
          </a:p>
        </p:txBody>
      </p:sp>
      <p:sp>
        <p:nvSpPr>
          <p:cNvPr id="3" name="Zástupný symbol pro datum 2"/>
          <p:cNvSpPr>
            <a:spLocks noGrp="1"/>
          </p:cNvSpPr>
          <p:nvPr>
            <p:ph type="dt" sz="half" idx="10"/>
          </p:nvPr>
        </p:nvSpPr>
        <p:spPr/>
        <p:txBody>
          <a:bodyPr/>
          <a:lstStyle/>
          <a:p>
            <a:r>
              <a:rPr lang="cs-CZ"/>
              <a:t>DOPLNIT</a:t>
            </a:r>
          </a:p>
        </p:txBody>
      </p:sp>
      <p:sp>
        <p:nvSpPr>
          <p:cNvPr id="4" name="Zástupný symbol pro zápatí 3"/>
          <p:cNvSpPr>
            <a:spLocks noGrp="1"/>
          </p:cNvSpPr>
          <p:nvPr>
            <p:ph type="ftr" sz="quarter" idx="11"/>
          </p:nvPr>
        </p:nvSpPr>
        <p:spPr/>
        <p:txBody>
          <a:bodyPr/>
          <a:lstStyle/>
          <a:p>
            <a:r>
              <a:rPr lang="cs-CZ"/>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13</a:t>
            </a:fld>
            <a:endParaRPr lang="cs-CZ"/>
          </a:p>
        </p:txBody>
      </p:sp>
    </p:spTree>
    <p:extLst>
      <p:ext uri="{BB962C8B-B14F-4D97-AF65-F5344CB8AC3E}">
        <p14:creationId xmlns:p14="http://schemas.microsoft.com/office/powerpoint/2010/main" val="2220914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a:t>
            </a:r>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14</a:t>
            </a:fld>
            <a:endParaRPr lang="cs-CZ"/>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8" y="1590675"/>
            <a:ext cx="9001125" cy="367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4255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70C0"/>
                </a:solidFill>
              </a:rPr>
              <a:t>Informatika, informace, systém</a:t>
            </a:r>
            <a:endParaRPr lang="cs-CZ" dirty="0">
              <a:solidFill>
                <a:srgbClr val="0070C0"/>
              </a:solidFill>
            </a:endParaRPr>
          </a:p>
        </p:txBody>
      </p:sp>
      <p:sp>
        <p:nvSpPr>
          <p:cNvPr id="6" name="Zástupný symbol pro obsah 5"/>
          <p:cNvSpPr>
            <a:spLocks noGrp="1"/>
          </p:cNvSpPr>
          <p:nvPr>
            <p:ph idx="1"/>
          </p:nvPr>
        </p:nvSpPr>
        <p:spPr/>
        <p:txBody>
          <a:bodyPr>
            <a:normAutofit fontScale="62500" lnSpcReduction="20000"/>
          </a:bodyPr>
          <a:lstStyle/>
          <a:p>
            <a:r>
              <a:rPr lang="cs-CZ" dirty="0"/>
              <a:t>Vedle pojmu informace je důležité zmínit alespoň dva další pojmy, se kterými se denně setkáváme, tj. pojmy data a znalosti:</a:t>
            </a:r>
          </a:p>
          <a:p>
            <a:r>
              <a:rPr lang="cs-CZ" dirty="0">
                <a:solidFill>
                  <a:srgbClr val="0070C0"/>
                </a:solidFill>
              </a:rPr>
              <a:t>Data (jednotné číslo – údaj) „jsou formalizovaný záznam lidského poznání pomocí symbolů (znaků)“ , který je</a:t>
            </a:r>
            <a:r>
              <a:rPr lang="cs-CZ" b="1" dirty="0">
                <a:solidFill>
                  <a:srgbClr val="0070C0"/>
                </a:solidFill>
              </a:rPr>
              <a:t> schopný přenosu, uchování, interpretace či zpracování. </a:t>
            </a:r>
            <a:r>
              <a:rPr lang="cs-CZ" dirty="0">
                <a:solidFill>
                  <a:srgbClr val="0070C0"/>
                </a:solidFill>
              </a:rPr>
              <a:t>Smysluplná  informace pak vzniká v procesu </a:t>
            </a:r>
            <a:r>
              <a:rPr lang="cs-CZ" b="1" dirty="0">
                <a:solidFill>
                  <a:srgbClr val="0070C0"/>
                </a:solidFill>
              </a:rPr>
              <a:t>interpretace </a:t>
            </a:r>
            <a:r>
              <a:rPr lang="cs-CZ" dirty="0">
                <a:solidFill>
                  <a:srgbClr val="0070C0"/>
                </a:solidFill>
              </a:rPr>
              <a:t>dat člověkem.</a:t>
            </a:r>
            <a:endParaRPr lang="cs-CZ" dirty="0"/>
          </a:p>
          <a:p>
            <a:r>
              <a:rPr lang="cs-CZ" dirty="0">
                <a:solidFill>
                  <a:srgbClr val="0070C0"/>
                </a:solidFill>
              </a:rPr>
              <a:t>Informace v souvislostech (kontextu) formuje </a:t>
            </a:r>
            <a:r>
              <a:rPr lang="cs-CZ" b="1" dirty="0">
                <a:solidFill>
                  <a:srgbClr val="0070C0"/>
                </a:solidFill>
              </a:rPr>
              <a:t>znalost. </a:t>
            </a:r>
            <a:r>
              <a:rPr lang="cs-CZ" dirty="0"/>
              <a:t>Ta reprezentuje porozumění získané zkušeností nebo studiem, je srozumitelná a použitelná k řešení problému nebo k rozhodování.</a:t>
            </a:r>
          </a:p>
          <a:p>
            <a:r>
              <a:rPr lang="cs-CZ" dirty="0"/>
              <a:t>Jak </a:t>
            </a:r>
            <a:r>
              <a:rPr lang="cs-CZ" b="1" dirty="0"/>
              <a:t>roviny zkoumání </a:t>
            </a:r>
            <a:r>
              <a:rPr lang="cs-CZ" dirty="0"/>
              <a:t>(syntaxe, sémantika a pragmatika), tak </a:t>
            </a:r>
            <a:r>
              <a:rPr lang="cs-CZ" b="1" dirty="0"/>
              <a:t>rozlišování mezi pojmy znak, kód, data, informace a znalosti</a:t>
            </a:r>
            <a:r>
              <a:rPr lang="cs-CZ" dirty="0"/>
              <a:t> jsou pro informatiku významné, protože s růstem komunikace i zvětšujícím se objemem vyměňovaného obsahu požadujeme, aby činnosti s informacemi spojené (jejich vyjádření a podoba informací, zpracování a přenášení) zastávaly </a:t>
            </a:r>
            <a:r>
              <a:rPr lang="cs-CZ" b="1" dirty="0"/>
              <a:t>stroje – počítače.</a:t>
            </a:r>
          </a:p>
          <a:p>
            <a:r>
              <a:rPr lang="cs-CZ" dirty="0"/>
              <a:t>Příklady: automatická detekce tónu hlasu v call centrech, automatická detekce </a:t>
            </a:r>
            <a:r>
              <a:rPr lang="cs-CZ" dirty="0" err="1"/>
              <a:t>pishingových</a:t>
            </a:r>
            <a:r>
              <a:rPr lang="cs-CZ" dirty="0"/>
              <a:t> emailů, detekce „</a:t>
            </a:r>
            <a:r>
              <a:rPr lang="cs-CZ" dirty="0" err="1"/>
              <a:t>fake</a:t>
            </a:r>
            <a:r>
              <a:rPr lang="cs-CZ" dirty="0"/>
              <a:t> </a:t>
            </a:r>
            <a:r>
              <a:rPr lang="cs-CZ" dirty="0" err="1"/>
              <a:t>news</a:t>
            </a:r>
            <a:r>
              <a:rPr lang="cs-CZ" dirty="0"/>
              <a:t>“ </a:t>
            </a:r>
          </a:p>
        </p:txBody>
      </p:sp>
      <p:sp>
        <p:nvSpPr>
          <p:cNvPr id="3" name="Zástupný symbol pro datum 2"/>
          <p:cNvSpPr>
            <a:spLocks noGrp="1"/>
          </p:cNvSpPr>
          <p:nvPr>
            <p:ph type="dt" sz="half" idx="10"/>
          </p:nvPr>
        </p:nvSpPr>
        <p:spPr/>
        <p:txBody>
          <a:bodyPr/>
          <a:lstStyle/>
          <a:p>
            <a:r>
              <a:rPr lang="cs-CZ"/>
              <a:t>DOPLNIT</a:t>
            </a:r>
          </a:p>
        </p:txBody>
      </p:sp>
      <p:sp>
        <p:nvSpPr>
          <p:cNvPr id="4" name="Zástupný symbol pro zápatí 3"/>
          <p:cNvSpPr>
            <a:spLocks noGrp="1"/>
          </p:cNvSpPr>
          <p:nvPr>
            <p:ph type="ftr" sz="quarter" idx="11"/>
          </p:nvPr>
        </p:nvSpPr>
        <p:spPr/>
        <p:txBody>
          <a:bodyPr/>
          <a:lstStyle/>
          <a:p>
            <a:r>
              <a:rPr lang="cs-CZ"/>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15</a:t>
            </a:fld>
            <a:endParaRPr lang="cs-CZ"/>
          </a:p>
        </p:txBody>
      </p:sp>
    </p:spTree>
    <p:extLst>
      <p:ext uri="{BB962C8B-B14F-4D97-AF65-F5344CB8AC3E}">
        <p14:creationId xmlns:p14="http://schemas.microsoft.com/office/powerpoint/2010/main" val="2996029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Autofit/>
          </a:bodyPr>
          <a:lstStyle/>
          <a:p>
            <a:r>
              <a:rPr lang="cs-CZ" sz="1400" b="1" i="1" dirty="0" smtClean="0">
                <a:solidFill>
                  <a:srgbClr val="00B050"/>
                </a:solidFill>
              </a:rPr>
              <a:t>UKÁZKA: </a:t>
            </a:r>
            <a:r>
              <a:rPr lang="cs-CZ" sz="1400" b="1" dirty="0">
                <a:solidFill>
                  <a:srgbClr val="00B050"/>
                </a:solidFill>
              </a:rPr>
              <a:t>požadujeme, aby činnosti s informacemi spojené (jejich vyjádření a podoba informací, zpracování a přenášení) zastávaly stroje – počítače</a:t>
            </a:r>
            <a:r>
              <a:rPr lang="cs-CZ" sz="1400" b="1" dirty="0" smtClean="0">
                <a:solidFill>
                  <a:srgbClr val="00B050"/>
                </a:solidFill>
              </a:rPr>
              <a:t>.</a:t>
            </a:r>
          </a:p>
          <a:p>
            <a:r>
              <a:rPr lang="cs-CZ" sz="1400" i="1" dirty="0" smtClean="0">
                <a:solidFill>
                  <a:srgbClr val="FF0000"/>
                </a:solidFill>
              </a:rPr>
              <a:t>“Zadání diplomové práce na informatické fakultě (2019) :</a:t>
            </a:r>
            <a:endParaRPr lang="cs-CZ" sz="1400" dirty="0">
              <a:solidFill>
                <a:srgbClr val="FF0000"/>
              </a:solidFill>
            </a:endParaRPr>
          </a:p>
          <a:p>
            <a:r>
              <a:rPr lang="cs-CZ" sz="1400" b="1" dirty="0">
                <a:solidFill>
                  <a:srgbClr val="FF0000"/>
                </a:solidFill>
              </a:rPr>
              <a:t>Cílem práce je vytvoření nástroje na hromadné a pravidelné sledování a analýzu obsahu vybraných webových stránek zaměřených na propagandu případně obecněji na zpravodajství. </a:t>
            </a:r>
            <a:r>
              <a:rPr lang="cs-CZ" sz="1400" dirty="0"/>
              <a:t/>
            </a:r>
            <a:br>
              <a:rPr lang="cs-CZ" sz="1400" dirty="0"/>
            </a:br>
            <a:r>
              <a:rPr lang="cs-CZ" sz="1400" dirty="0"/>
              <a:t/>
            </a:r>
            <a:br>
              <a:rPr lang="cs-CZ" sz="1400" dirty="0"/>
            </a:br>
            <a:r>
              <a:rPr lang="cs-CZ" sz="1400" dirty="0"/>
              <a:t>Jelikož stránky na webu jsou často generované z šablon a mají pevnou strukturu, nástroj bude umět zpracovávat nejčastější typy struktury DOM a na základě nich extrahovat co nejvíce čistých dat (samotný článek v </a:t>
            </a:r>
            <a:r>
              <a:rPr lang="cs-CZ" sz="1400" dirty="0" err="1"/>
              <a:t>plain</a:t>
            </a:r>
            <a:r>
              <a:rPr lang="cs-CZ" sz="1400" dirty="0"/>
              <a:t> textu plus dostupná </a:t>
            </a:r>
            <a:r>
              <a:rPr lang="cs-CZ" sz="1400" dirty="0" err="1"/>
              <a:t>metadata</a:t>
            </a:r>
            <a:r>
              <a:rPr lang="cs-CZ" sz="1400" dirty="0"/>
              <a:t> o autorech, datu publikování, klíčových slovech, atd.). Šablony pro převod těchto pravidelných struktur do textu s </a:t>
            </a:r>
            <a:r>
              <a:rPr lang="cs-CZ" sz="1400" dirty="0" err="1"/>
              <a:t>metadaty</a:t>
            </a:r>
            <a:r>
              <a:rPr lang="cs-CZ" sz="1400" dirty="0"/>
              <a:t> budou konfigurovatelné. Součástí nástroje bude několik předpřipravených šablon pro vybrané domény. </a:t>
            </a:r>
            <a:br>
              <a:rPr lang="cs-CZ" sz="1400" dirty="0"/>
            </a:br>
            <a:r>
              <a:rPr lang="cs-CZ" sz="1400" dirty="0"/>
              <a:t/>
            </a:r>
            <a:br>
              <a:rPr lang="cs-CZ" sz="1400" dirty="0"/>
            </a:br>
            <a:r>
              <a:rPr lang="cs-CZ" sz="1400" b="1" dirty="0">
                <a:solidFill>
                  <a:srgbClr val="0070C0"/>
                </a:solidFill>
              </a:rPr>
              <a:t>Součástí práce bude i nástroj na provádění několika užitečných analýz nad staženými daty. Zejména srovnávání obsahu článků mezi doménami (duplicity, přejímání článků, dlouhé citace), analýza hypertextových odkazů mezi doménami, klíčová slova pro domény, srovnání obsahu s články z veřejnoprávních a běžných zpravodajských serverů. V rámci možností budou navrženy jednoduché vizualizace pro tyto analýzy a v případě dostupnosti časových údajů u článků budou provedeny analýzy změn různých atributů v čase. </a:t>
            </a:r>
            <a:r>
              <a:rPr lang="cs-CZ" sz="1400" dirty="0"/>
              <a:t/>
            </a:r>
            <a:br>
              <a:rPr lang="cs-CZ" sz="1400" dirty="0"/>
            </a:br>
            <a:r>
              <a:rPr lang="cs-CZ" sz="1400" dirty="0"/>
              <a:t/>
            </a:r>
            <a:br>
              <a:rPr lang="cs-CZ" sz="1400" dirty="0"/>
            </a:br>
            <a:r>
              <a:rPr lang="cs-CZ" sz="1400" dirty="0"/>
              <a:t>Seznam těchto analýz se může ve výsledku lišit podle zjištění v průběhu práce na nástroji. Budou vybrány užitečné a přínosné analýzy využitelné v dalším studiu a analýzách obsahu z propagandistických webů. Výsledky mohou být využité i v rámci </a:t>
            </a:r>
            <a:r>
              <a:rPr lang="cs-CZ" sz="1400" b="1" dirty="0">
                <a:solidFill>
                  <a:srgbClr val="0070C0"/>
                </a:solidFill>
              </a:rPr>
              <a:t>interdisciplinárního výzkumu propagandy na </a:t>
            </a:r>
            <a:r>
              <a:rPr lang="cs-CZ" sz="1400" b="1" dirty="0" smtClean="0">
                <a:solidFill>
                  <a:srgbClr val="0070C0"/>
                </a:solidFill>
              </a:rPr>
              <a:t>internetu</a:t>
            </a:r>
            <a:r>
              <a:rPr lang="cs-CZ" sz="1400" dirty="0"/>
              <a:t/>
            </a:r>
            <a:br>
              <a:rPr lang="cs-CZ" sz="1400" dirty="0"/>
            </a:br>
            <a:r>
              <a:rPr lang="cs-CZ" sz="1400" dirty="0"/>
              <a:t/>
            </a:r>
            <a:br>
              <a:rPr lang="cs-CZ" sz="1400" dirty="0"/>
            </a:br>
            <a:r>
              <a:rPr lang="cs-CZ" sz="1400" dirty="0"/>
              <a:t>Stahovaná data budou ukládána ve formě vertikálu a bude z nich vytvořen korpus, aby se dala prohlížet v nástroji </a:t>
            </a:r>
            <a:r>
              <a:rPr lang="cs-CZ" sz="1400" dirty="0" err="1"/>
              <a:t>Sketch</a:t>
            </a:r>
            <a:r>
              <a:rPr lang="cs-CZ" sz="1400" dirty="0"/>
              <a:t> </a:t>
            </a:r>
            <a:r>
              <a:rPr lang="cs-CZ" sz="1400" dirty="0" err="1"/>
              <a:t>Engine</a:t>
            </a:r>
            <a:r>
              <a:rPr lang="cs-CZ" sz="1400" dirty="0"/>
              <a:t> vyvinutém ve spolupráci s firmou </a:t>
            </a:r>
            <a:r>
              <a:rPr lang="cs-CZ" sz="1400" dirty="0" err="1"/>
              <a:t>Lexical</a:t>
            </a:r>
            <a:r>
              <a:rPr lang="cs-CZ" sz="1400" dirty="0"/>
              <a:t> </a:t>
            </a:r>
            <a:r>
              <a:rPr lang="cs-CZ" sz="1400" dirty="0" err="1"/>
              <a:t>Computing</a:t>
            </a:r>
            <a:r>
              <a:rPr lang="cs-CZ" sz="1400" dirty="0"/>
              <a:t>. Výsledkem tedy bude i velký textový korpus s co nejvíce články a co nejvíce </a:t>
            </a:r>
            <a:r>
              <a:rPr lang="cs-CZ" sz="1400" dirty="0" err="1"/>
              <a:t>metadaty</a:t>
            </a:r>
            <a:r>
              <a:rPr lang="cs-CZ" sz="1400" dirty="0"/>
              <a:t> ze sledovaných domén.</a:t>
            </a:r>
          </a:p>
          <a:p>
            <a:endParaRPr lang="cs-CZ" sz="1400"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dirty="0" smtClean="0"/>
              <a:t>DOPLNIT</a:t>
            </a:r>
            <a:endParaRPr lang="cs-CZ" dirty="0"/>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16</a:t>
            </a:fld>
            <a:endParaRPr lang="cs-CZ"/>
          </a:p>
        </p:txBody>
      </p:sp>
    </p:spTree>
    <p:extLst>
      <p:ext uri="{BB962C8B-B14F-4D97-AF65-F5344CB8AC3E}">
        <p14:creationId xmlns:p14="http://schemas.microsoft.com/office/powerpoint/2010/main" val="931541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Systém</a:t>
            </a:r>
            <a:br>
              <a:rPr lang="cs-CZ" dirty="0"/>
            </a:br>
            <a:endParaRPr lang="cs-CZ" dirty="0"/>
          </a:p>
        </p:txBody>
      </p:sp>
      <p:sp>
        <p:nvSpPr>
          <p:cNvPr id="6" name="Zástupný symbol pro obsah 5"/>
          <p:cNvSpPr>
            <a:spLocks noGrp="1"/>
          </p:cNvSpPr>
          <p:nvPr>
            <p:ph idx="1"/>
          </p:nvPr>
        </p:nvSpPr>
        <p:spPr/>
        <p:txBody>
          <a:bodyPr>
            <a:normAutofit fontScale="70000" lnSpcReduction="20000"/>
          </a:bodyPr>
          <a:lstStyle/>
          <a:p>
            <a:r>
              <a:rPr lang="cs-CZ" b="1" dirty="0"/>
              <a:t>Systém</a:t>
            </a:r>
            <a:r>
              <a:rPr lang="cs-CZ" dirty="0"/>
              <a:t> budeme chápat jako soubor podstatných znalostí o vytčené části reálného světa zapsaných ve vhodném jazyce.</a:t>
            </a:r>
          </a:p>
          <a:p>
            <a:r>
              <a:rPr lang="cs-CZ" b="1" dirty="0"/>
              <a:t>Systém je tvořen prvky a závislostmi mezi nimi, tedy vazbami.</a:t>
            </a:r>
          </a:p>
          <a:p>
            <a:pPr lvl="1"/>
            <a:r>
              <a:rPr lang="cs-CZ" dirty="0"/>
              <a:t>Systémem je např. škola, jeho prvky mohou být např. studenti a studijní obory; předměty a vazby reprezentují vztahy mezi nimi.</a:t>
            </a:r>
          </a:p>
          <a:p>
            <a:r>
              <a:rPr lang="cs-CZ" b="1" dirty="0"/>
              <a:t>Podstatnou charakteristikou systému je okolí </a:t>
            </a:r>
            <a:r>
              <a:rPr lang="cs-CZ" dirty="0"/>
              <a:t>(</a:t>
            </a:r>
            <a:r>
              <a:rPr lang="cs-CZ" dirty="0" smtClean="0"/>
              <a:t>prostředí ,</a:t>
            </a:r>
            <a:r>
              <a:rPr lang="cs-CZ" b="1" dirty="0" smtClean="0">
                <a:solidFill>
                  <a:srgbClr val="00B050"/>
                </a:solidFill>
              </a:rPr>
              <a:t> </a:t>
            </a:r>
            <a:r>
              <a:rPr lang="cs-CZ" b="1" dirty="0" err="1" smtClean="0">
                <a:solidFill>
                  <a:srgbClr val="00B050"/>
                </a:solidFill>
              </a:rPr>
              <a:t>environment</a:t>
            </a:r>
            <a:r>
              <a:rPr lang="cs-CZ" dirty="0" smtClean="0"/>
              <a:t>), </a:t>
            </a:r>
            <a:r>
              <a:rPr lang="cs-CZ" dirty="0"/>
              <a:t>tj. ostatní školy, podniky, instituce apod.</a:t>
            </a:r>
          </a:p>
          <a:p>
            <a:r>
              <a:rPr lang="cs-CZ" dirty="0"/>
              <a:t>V závislosti na tom, zda některý prvek daného systému je v interakci s prostředím či ne, hovoříme o </a:t>
            </a:r>
            <a:r>
              <a:rPr lang="cs-CZ" b="1" dirty="0"/>
              <a:t>otevřených nebo uzavřených systémech.</a:t>
            </a:r>
          </a:p>
          <a:p>
            <a:r>
              <a:rPr lang="cs-CZ" b="1" dirty="0"/>
              <a:t>Prostředí </a:t>
            </a:r>
            <a:r>
              <a:rPr lang="cs-CZ" dirty="0"/>
              <a:t>pak může nebo nemusí být chápáno jako systém. V případě, že je prostředí definováno také jako systém, ho označujeme pojmem </a:t>
            </a:r>
            <a:r>
              <a:rPr lang="cs-CZ" b="1" dirty="0" err="1"/>
              <a:t>nadsystém</a:t>
            </a:r>
            <a:r>
              <a:rPr lang="cs-CZ" dirty="0"/>
              <a:t>;  </a:t>
            </a:r>
          </a:p>
          <a:p>
            <a:pPr lvl="1"/>
            <a:r>
              <a:rPr lang="cs-CZ" dirty="0" err="1"/>
              <a:t>nadsystémem</a:t>
            </a:r>
            <a:r>
              <a:rPr lang="cs-CZ" dirty="0"/>
              <a:t> může být např. školství. </a:t>
            </a:r>
          </a:p>
          <a:p>
            <a:endParaRPr lang="cs-CZ" dirty="0"/>
          </a:p>
        </p:txBody>
      </p:sp>
      <p:sp>
        <p:nvSpPr>
          <p:cNvPr id="3" name="Zástupný symbol pro datum 2"/>
          <p:cNvSpPr>
            <a:spLocks noGrp="1"/>
          </p:cNvSpPr>
          <p:nvPr>
            <p:ph type="dt" sz="half" idx="10"/>
          </p:nvPr>
        </p:nvSpPr>
        <p:spPr/>
        <p:txBody>
          <a:bodyPr/>
          <a:lstStyle/>
          <a:p>
            <a:r>
              <a:rPr lang="cs-CZ"/>
              <a:t>DOPLNIT</a:t>
            </a:r>
          </a:p>
        </p:txBody>
      </p:sp>
      <p:sp>
        <p:nvSpPr>
          <p:cNvPr id="4" name="Zástupný symbol pro zápatí 3"/>
          <p:cNvSpPr>
            <a:spLocks noGrp="1"/>
          </p:cNvSpPr>
          <p:nvPr>
            <p:ph type="ftr" sz="quarter" idx="11"/>
          </p:nvPr>
        </p:nvSpPr>
        <p:spPr/>
        <p:txBody>
          <a:bodyPr/>
          <a:lstStyle/>
          <a:p>
            <a:r>
              <a:rPr lang="cs-CZ"/>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17</a:t>
            </a:fld>
            <a:endParaRPr lang="cs-CZ"/>
          </a:p>
        </p:txBody>
      </p:sp>
    </p:spTree>
    <p:extLst>
      <p:ext uri="{BB962C8B-B14F-4D97-AF65-F5344CB8AC3E}">
        <p14:creationId xmlns:p14="http://schemas.microsoft.com/office/powerpoint/2010/main" val="2484084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70C0"/>
                </a:solidFill>
              </a:rPr>
              <a:t>Systém</a:t>
            </a:r>
          </a:p>
        </p:txBody>
      </p:sp>
      <p:sp>
        <p:nvSpPr>
          <p:cNvPr id="6" name="Zástupný symbol pro obsah 5"/>
          <p:cNvSpPr>
            <a:spLocks noGrp="1"/>
          </p:cNvSpPr>
          <p:nvPr>
            <p:ph idx="1"/>
          </p:nvPr>
        </p:nvSpPr>
        <p:spPr/>
        <p:txBody>
          <a:bodyPr>
            <a:normAutofit fontScale="85000" lnSpcReduction="20000"/>
          </a:bodyPr>
          <a:lstStyle/>
          <a:p>
            <a:r>
              <a:rPr lang="cs-CZ" dirty="0"/>
              <a:t>Prvek, který je v interakci s prostředím, se označuje jako </a:t>
            </a:r>
            <a:r>
              <a:rPr lang="cs-CZ" b="1" dirty="0"/>
              <a:t>hraniční prvek </a:t>
            </a:r>
            <a:r>
              <a:rPr lang="cs-CZ" dirty="0"/>
              <a:t>a množina těchto prvků tvoří </a:t>
            </a:r>
            <a:r>
              <a:rPr lang="cs-CZ" b="1" dirty="0">
                <a:solidFill>
                  <a:srgbClr val="00B050"/>
                </a:solidFill>
              </a:rPr>
              <a:t>hranici systému.</a:t>
            </a:r>
          </a:p>
          <a:p>
            <a:r>
              <a:rPr lang="cs-CZ" b="1" dirty="0">
                <a:solidFill>
                  <a:srgbClr val="0070C0"/>
                </a:solidFill>
              </a:rPr>
              <a:t>Strukturou systému</a:t>
            </a:r>
            <a:r>
              <a:rPr lang="cs-CZ" dirty="0">
                <a:solidFill>
                  <a:srgbClr val="0070C0"/>
                </a:solidFill>
              </a:rPr>
              <a:t>  (</a:t>
            </a:r>
            <a:r>
              <a:rPr lang="cs-CZ" b="1" dirty="0">
                <a:solidFill>
                  <a:srgbClr val="0070C0"/>
                </a:solidFill>
              </a:rPr>
              <a:t>STATICKÝ POHLED</a:t>
            </a:r>
            <a:r>
              <a:rPr lang="cs-CZ" dirty="0">
                <a:solidFill>
                  <a:srgbClr val="0070C0"/>
                </a:solidFill>
              </a:rPr>
              <a:t>, architektura systému) rozumíme způsob složení, uspořádání a stavbu prvků systému a jejich vztahů, jejichž vlastnosti jsou vyjádřeny atributy.</a:t>
            </a:r>
          </a:p>
          <a:p>
            <a:r>
              <a:rPr lang="cs-CZ" b="1" dirty="0"/>
              <a:t>Hodnoty atributů </a:t>
            </a:r>
            <a:r>
              <a:rPr lang="cs-CZ" dirty="0"/>
              <a:t>v určitém okamžiku utvářejí </a:t>
            </a:r>
            <a:r>
              <a:rPr lang="cs-CZ" b="1" dirty="0">
                <a:solidFill>
                  <a:srgbClr val="00B050"/>
                </a:solidFill>
              </a:rPr>
              <a:t>stav systému.</a:t>
            </a:r>
          </a:p>
          <a:p>
            <a:pPr lvl="1"/>
            <a:r>
              <a:rPr lang="cs-CZ" dirty="0"/>
              <a:t>Atribut burzy je např. DOW JONES nebo SAX index, nebo směnný kurz </a:t>
            </a:r>
          </a:p>
          <a:p>
            <a:pPr lvl="1"/>
            <a:r>
              <a:rPr lang="cs-CZ" dirty="0"/>
              <a:t>Prázdná peněženka je vyjádření toho že jsem bez peněz </a:t>
            </a:r>
          </a:p>
        </p:txBody>
      </p:sp>
      <p:sp>
        <p:nvSpPr>
          <p:cNvPr id="3" name="Zástupný symbol pro datum 2"/>
          <p:cNvSpPr>
            <a:spLocks noGrp="1"/>
          </p:cNvSpPr>
          <p:nvPr>
            <p:ph type="dt" sz="half" idx="10"/>
          </p:nvPr>
        </p:nvSpPr>
        <p:spPr/>
        <p:txBody>
          <a:bodyPr/>
          <a:lstStyle/>
          <a:p>
            <a:r>
              <a:rPr lang="cs-CZ" dirty="0"/>
              <a:t>DOPLNIT</a:t>
            </a:r>
          </a:p>
        </p:txBody>
      </p:sp>
      <p:sp>
        <p:nvSpPr>
          <p:cNvPr id="4" name="Zástupný symbol pro zápatí 3"/>
          <p:cNvSpPr>
            <a:spLocks noGrp="1"/>
          </p:cNvSpPr>
          <p:nvPr>
            <p:ph type="ftr" sz="quarter" idx="11"/>
          </p:nvPr>
        </p:nvSpPr>
        <p:spPr/>
        <p:txBody>
          <a:bodyPr/>
          <a:lstStyle/>
          <a:p>
            <a:r>
              <a:rPr lang="cs-CZ" dirty="0"/>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18</a:t>
            </a:fld>
            <a:endParaRPr lang="cs-CZ"/>
          </a:p>
        </p:txBody>
      </p:sp>
    </p:spTree>
    <p:extLst>
      <p:ext uri="{BB962C8B-B14F-4D97-AF65-F5344CB8AC3E}">
        <p14:creationId xmlns:p14="http://schemas.microsoft.com/office/powerpoint/2010/main" val="3400200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70C0"/>
                </a:solidFill>
              </a:rPr>
              <a:t>Systém</a:t>
            </a:r>
          </a:p>
        </p:txBody>
      </p:sp>
      <p:sp>
        <p:nvSpPr>
          <p:cNvPr id="3" name="Zástupný symbol pro obsah 2"/>
          <p:cNvSpPr>
            <a:spLocks noGrp="1"/>
          </p:cNvSpPr>
          <p:nvPr>
            <p:ph idx="1"/>
          </p:nvPr>
        </p:nvSpPr>
        <p:spPr/>
        <p:txBody>
          <a:bodyPr>
            <a:normAutofit fontScale="62500" lnSpcReduction="20000"/>
          </a:bodyPr>
          <a:lstStyle/>
          <a:p>
            <a:r>
              <a:rPr lang="cs-CZ" b="1" dirty="0">
                <a:solidFill>
                  <a:srgbClr val="0070C0"/>
                </a:solidFill>
              </a:rPr>
              <a:t>Chování systému v čase je </a:t>
            </a:r>
            <a:r>
              <a:rPr lang="cs-CZ" dirty="0">
                <a:solidFill>
                  <a:srgbClr val="0070C0"/>
                </a:solidFill>
              </a:rPr>
              <a:t>reprezentováno akcí, reakcí a odezvou systému na vzniklé podněty, převážně z jeho okolí (</a:t>
            </a:r>
            <a:r>
              <a:rPr lang="cs-CZ" b="1" dirty="0">
                <a:solidFill>
                  <a:srgbClr val="0070C0"/>
                </a:solidFill>
              </a:rPr>
              <a:t>DYNAMICKÝ POHLED </a:t>
            </a:r>
            <a:r>
              <a:rPr lang="cs-CZ" dirty="0">
                <a:solidFill>
                  <a:srgbClr val="0070C0"/>
                </a:solidFill>
              </a:rPr>
              <a:t>NA SYSTÉM).</a:t>
            </a:r>
          </a:p>
          <a:p>
            <a:pPr lvl="1"/>
            <a:r>
              <a:rPr lang="cs-CZ" dirty="0"/>
              <a:t>Když sledujeme chování systémů sledujeme časovou míru = vzorkovaní  hodnoty atributů v čase (počet vzorků  za jednotku času – sekundy, nanosekundy či týdny)</a:t>
            </a:r>
          </a:p>
          <a:p>
            <a:r>
              <a:rPr lang="cs-CZ" b="1" dirty="0"/>
              <a:t>Model</a:t>
            </a:r>
            <a:r>
              <a:rPr lang="cs-CZ" dirty="0"/>
              <a:t> je každé účelové a zjednodušené zobrazení skutečnosti a umožňuje právě díky svému zjednodušení orientovat se a řešit i podstatně složité části reality, např. systém celé vysoké školy. </a:t>
            </a:r>
          </a:p>
          <a:p>
            <a:pPr lvl="1"/>
            <a:r>
              <a:rPr lang="cs-CZ" dirty="0"/>
              <a:t>Modely v dobře řízené společnosti  zlepšujeme </a:t>
            </a:r>
          </a:p>
          <a:p>
            <a:r>
              <a:rPr lang="cs-CZ" b="1" dirty="0"/>
              <a:t>Model zaznamenáváme v určitém jazyku </a:t>
            </a:r>
            <a:r>
              <a:rPr lang="cs-CZ" dirty="0"/>
              <a:t>a může být např. analytický či neanalytický, observační či fenomenologický, ikonický, symbolický či analogický.</a:t>
            </a:r>
          </a:p>
          <a:p>
            <a:pPr lvl="1"/>
            <a:r>
              <a:rPr lang="cs-CZ" dirty="0"/>
              <a:t>Observační model: děti odpozorují model vztahů mezi rodiči a přenesou ho do dospělosti (vzory </a:t>
            </a:r>
            <a:r>
              <a:rPr lang="cs-CZ" dirty="0" err="1"/>
              <a:t>správání</a:t>
            </a:r>
            <a:r>
              <a:rPr lang="cs-CZ" dirty="0"/>
              <a:t>) </a:t>
            </a:r>
          </a:p>
          <a:p>
            <a:pPr lvl="1"/>
            <a:r>
              <a:rPr lang="cs-CZ" dirty="0"/>
              <a:t>Profese </a:t>
            </a:r>
            <a:r>
              <a:rPr lang="cs-CZ" b="1" dirty="0"/>
              <a:t>business </a:t>
            </a:r>
            <a:r>
              <a:rPr lang="cs-CZ" b="1" dirty="0" err="1"/>
              <a:t>analysts</a:t>
            </a:r>
            <a:r>
              <a:rPr lang="cs-CZ" b="1" dirty="0"/>
              <a:t> </a:t>
            </a:r>
            <a:r>
              <a:rPr lang="cs-CZ" dirty="0"/>
              <a:t>vytváří nebo udržuje modely konkrétních IS  – viz. ukázka profese profesia.sk</a:t>
            </a:r>
          </a:p>
          <a:p>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19</a:t>
            </a:fld>
            <a:endParaRPr lang="cs-CZ"/>
          </a:p>
        </p:txBody>
      </p:sp>
    </p:spTree>
    <p:extLst>
      <p:ext uri="{BB962C8B-B14F-4D97-AF65-F5344CB8AC3E}">
        <p14:creationId xmlns:p14="http://schemas.microsoft.com/office/powerpoint/2010/main" val="49875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Podmínky ukončení předmětu </a:t>
            </a:r>
          </a:p>
        </p:txBody>
      </p:sp>
      <p:sp>
        <p:nvSpPr>
          <p:cNvPr id="3" name="Zástupný symbol pro obsah 2"/>
          <p:cNvSpPr>
            <a:spLocks noGrp="1"/>
          </p:cNvSpPr>
          <p:nvPr>
            <p:ph idx="1"/>
          </p:nvPr>
        </p:nvSpPr>
        <p:spPr/>
        <p:txBody>
          <a:bodyPr>
            <a:normAutofit fontScale="70000" lnSpcReduction="20000"/>
          </a:bodyPr>
          <a:lstStyle/>
          <a:p>
            <a:pPr>
              <a:spcBef>
                <a:spcPts val="0"/>
              </a:spcBef>
              <a:buFont typeface="Arial"/>
              <a:buChar char="•"/>
            </a:pPr>
            <a:r>
              <a:rPr lang="en-US" dirty="0" smtClean="0"/>
              <a:t>Viz. </a:t>
            </a:r>
            <a:r>
              <a:rPr lang="en-US" dirty="0" smtClean="0">
                <a:hlinkClick r:id="rId2"/>
              </a:rPr>
              <a:t>www.drpancik.sk</a:t>
            </a:r>
            <a:endParaRPr lang="cs-CZ" dirty="0" smtClean="0"/>
          </a:p>
          <a:p>
            <a:pPr>
              <a:spcBef>
                <a:spcPts val="0"/>
              </a:spcBef>
              <a:buFont typeface="Arial"/>
              <a:buChar char="•"/>
            </a:pPr>
            <a:endParaRPr lang="cs-CZ" b="1" dirty="0">
              <a:solidFill>
                <a:srgbClr val="FF0000"/>
              </a:solidFill>
              <a:latin typeface="Arial"/>
            </a:endParaRPr>
          </a:p>
          <a:p>
            <a:pPr>
              <a:spcBef>
                <a:spcPts val="0"/>
              </a:spcBef>
              <a:buFont typeface="Arial"/>
              <a:buChar char="•"/>
            </a:pPr>
            <a:r>
              <a:rPr lang="cs-CZ" b="1" dirty="0" smtClean="0">
                <a:solidFill>
                  <a:srgbClr val="FF0000"/>
                </a:solidFill>
                <a:latin typeface="Arial"/>
              </a:rPr>
              <a:t>PISOMNY </a:t>
            </a:r>
            <a:r>
              <a:rPr lang="cs-CZ" b="1" dirty="0">
                <a:solidFill>
                  <a:srgbClr val="FF0000"/>
                </a:solidFill>
                <a:latin typeface="Arial"/>
              </a:rPr>
              <a:t>ZAVERECNY TEST :</a:t>
            </a:r>
            <a:endParaRPr lang="cs-CZ" dirty="0">
              <a:solidFill>
                <a:srgbClr val="4D4D4F"/>
              </a:solidFill>
              <a:latin typeface="Arial"/>
            </a:endParaRPr>
          </a:p>
          <a:p>
            <a:pPr lvl="1">
              <a:spcBef>
                <a:spcPts val="0"/>
              </a:spcBef>
              <a:buFont typeface="Arial"/>
              <a:buChar char="•"/>
            </a:pPr>
            <a:r>
              <a:rPr lang="cs-CZ" dirty="0" err="1">
                <a:solidFill>
                  <a:srgbClr val="4D4D4F"/>
                </a:solidFill>
                <a:latin typeface="Arial"/>
              </a:rPr>
              <a:t>Predmet</a:t>
            </a:r>
            <a:r>
              <a:rPr lang="cs-CZ" dirty="0">
                <a:solidFill>
                  <a:srgbClr val="4D4D4F"/>
                </a:solidFill>
                <a:latin typeface="Arial"/>
              </a:rPr>
              <a:t> </a:t>
            </a:r>
            <a:r>
              <a:rPr lang="cs-CZ" dirty="0" err="1">
                <a:solidFill>
                  <a:srgbClr val="4D4D4F"/>
                </a:solidFill>
                <a:latin typeface="Arial"/>
              </a:rPr>
              <a:t>sa</a:t>
            </a:r>
            <a:r>
              <a:rPr lang="cs-CZ" dirty="0">
                <a:solidFill>
                  <a:srgbClr val="4D4D4F"/>
                </a:solidFill>
                <a:latin typeface="Arial"/>
              </a:rPr>
              <a:t> </a:t>
            </a:r>
            <a:r>
              <a:rPr lang="cs-CZ" dirty="0" err="1">
                <a:solidFill>
                  <a:srgbClr val="4D4D4F"/>
                </a:solidFill>
                <a:latin typeface="Arial"/>
              </a:rPr>
              <a:t>ukonci</a:t>
            </a:r>
            <a:r>
              <a:rPr lang="cs-CZ" dirty="0">
                <a:solidFill>
                  <a:srgbClr val="4D4D4F"/>
                </a:solidFill>
                <a:latin typeface="Arial"/>
              </a:rPr>
              <a:t> </a:t>
            </a:r>
            <a:r>
              <a:rPr lang="cs-CZ" dirty="0" err="1">
                <a:solidFill>
                  <a:srgbClr val="4D4D4F"/>
                </a:solidFill>
                <a:latin typeface="Arial"/>
              </a:rPr>
              <a:t>skuskou</a:t>
            </a:r>
            <a:r>
              <a:rPr lang="cs-CZ" dirty="0">
                <a:solidFill>
                  <a:srgbClr val="4D4D4F"/>
                </a:solidFill>
                <a:latin typeface="Arial"/>
              </a:rPr>
              <a:t> – </a:t>
            </a:r>
            <a:r>
              <a:rPr lang="cs-CZ" dirty="0" err="1">
                <a:solidFill>
                  <a:srgbClr val="4D4D4F"/>
                </a:solidFill>
                <a:latin typeface="Arial"/>
              </a:rPr>
              <a:t>pisomnym</a:t>
            </a:r>
            <a:r>
              <a:rPr lang="cs-CZ" dirty="0">
                <a:solidFill>
                  <a:srgbClr val="4D4D4F"/>
                </a:solidFill>
                <a:latin typeface="Arial"/>
              </a:rPr>
              <a:t> </a:t>
            </a:r>
            <a:r>
              <a:rPr lang="cs-CZ" dirty="0" err="1">
                <a:solidFill>
                  <a:srgbClr val="4D4D4F"/>
                </a:solidFill>
                <a:latin typeface="Arial"/>
              </a:rPr>
              <a:t>testom</a:t>
            </a:r>
            <a:r>
              <a:rPr lang="cs-CZ" dirty="0">
                <a:solidFill>
                  <a:srgbClr val="4D4D4F"/>
                </a:solidFill>
                <a:latin typeface="Arial"/>
              </a:rPr>
              <a:t>.</a:t>
            </a:r>
          </a:p>
          <a:p>
            <a:pPr lvl="1">
              <a:spcBef>
                <a:spcPts val="0"/>
              </a:spcBef>
              <a:buFont typeface="Arial"/>
              <a:buChar char="•"/>
            </a:pPr>
            <a:r>
              <a:rPr lang="cs-CZ" dirty="0" err="1">
                <a:solidFill>
                  <a:srgbClr val="4D4D4F"/>
                </a:solidFill>
                <a:latin typeface="Arial"/>
              </a:rPr>
              <a:t>Prezentacie</a:t>
            </a:r>
            <a:r>
              <a:rPr lang="cs-CZ" dirty="0">
                <a:solidFill>
                  <a:srgbClr val="4D4D4F"/>
                </a:solidFill>
                <a:latin typeface="Arial"/>
              </a:rPr>
              <a:t> k </a:t>
            </a:r>
            <a:r>
              <a:rPr lang="cs-CZ" dirty="0" err="1">
                <a:solidFill>
                  <a:srgbClr val="4D4D4F"/>
                </a:solidFill>
                <a:latin typeface="Arial"/>
              </a:rPr>
              <a:t>prednaske</a:t>
            </a:r>
            <a:r>
              <a:rPr lang="cs-CZ" dirty="0">
                <a:solidFill>
                  <a:srgbClr val="4D4D4F"/>
                </a:solidFill>
                <a:latin typeface="Arial"/>
              </a:rPr>
              <a:t>  obsahuje </a:t>
            </a:r>
            <a:r>
              <a:rPr lang="cs-CZ" dirty="0" err="1">
                <a:solidFill>
                  <a:srgbClr val="4D4D4F"/>
                </a:solidFill>
                <a:latin typeface="Arial"/>
              </a:rPr>
              <a:t>otvorene</a:t>
            </a:r>
            <a:r>
              <a:rPr lang="cs-CZ" dirty="0">
                <a:solidFill>
                  <a:srgbClr val="4D4D4F"/>
                </a:solidFill>
                <a:latin typeface="Arial"/>
              </a:rPr>
              <a:t> </a:t>
            </a:r>
            <a:r>
              <a:rPr lang="cs-CZ" dirty="0" err="1">
                <a:solidFill>
                  <a:srgbClr val="4D4D4F"/>
                </a:solidFill>
                <a:latin typeface="Arial"/>
              </a:rPr>
              <a:t>otazky</a:t>
            </a:r>
            <a:r>
              <a:rPr lang="cs-CZ" dirty="0">
                <a:solidFill>
                  <a:srgbClr val="4D4D4F"/>
                </a:solidFill>
                <a:latin typeface="Arial"/>
              </a:rPr>
              <a:t>. Z nich </a:t>
            </a:r>
            <a:r>
              <a:rPr lang="cs-CZ" dirty="0" err="1">
                <a:solidFill>
                  <a:srgbClr val="4D4D4F"/>
                </a:solidFill>
                <a:latin typeface="Arial"/>
              </a:rPr>
              <a:t>sa</a:t>
            </a:r>
            <a:r>
              <a:rPr lang="cs-CZ" dirty="0">
                <a:solidFill>
                  <a:srgbClr val="4D4D4F"/>
                </a:solidFill>
                <a:latin typeface="Arial"/>
              </a:rPr>
              <a:t> vygeneruju </a:t>
            </a:r>
            <a:r>
              <a:rPr lang="cs-CZ" dirty="0" err="1">
                <a:solidFill>
                  <a:srgbClr val="4D4D4F"/>
                </a:solidFill>
                <a:latin typeface="Arial"/>
              </a:rPr>
              <a:t>testove</a:t>
            </a:r>
            <a:r>
              <a:rPr lang="cs-CZ" dirty="0">
                <a:solidFill>
                  <a:srgbClr val="4D4D4F"/>
                </a:solidFill>
                <a:latin typeface="Arial"/>
              </a:rPr>
              <a:t> </a:t>
            </a:r>
            <a:r>
              <a:rPr lang="cs-CZ" dirty="0" err="1">
                <a:solidFill>
                  <a:srgbClr val="4D4D4F"/>
                </a:solidFill>
                <a:latin typeface="Arial"/>
              </a:rPr>
              <a:t>otazky</a:t>
            </a:r>
            <a:r>
              <a:rPr lang="cs-CZ" dirty="0">
                <a:solidFill>
                  <a:srgbClr val="4D4D4F"/>
                </a:solidFill>
                <a:latin typeface="Arial"/>
              </a:rPr>
              <a:t> (20 </a:t>
            </a:r>
            <a:r>
              <a:rPr lang="cs-CZ" dirty="0" err="1">
                <a:solidFill>
                  <a:srgbClr val="4D4D4F"/>
                </a:solidFill>
                <a:latin typeface="Arial"/>
              </a:rPr>
              <a:t>otazok</a:t>
            </a:r>
            <a:r>
              <a:rPr lang="cs-CZ" dirty="0">
                <a:solidFill>
                  <a:srgbClr val="4D4D4F"/>
                </a:solidFill>
                <a:latin typeface="Arial"/>
              </a:rPr>
              <a:t>) s </a:t>
            </a:r>
            <a:r>
              <a:rPr lang="cs-CZ" dirty="0" err="1">
                <a:solidFill>
                  <a:srgbClr val="4D4D4F"/>
                </a:solidFill>
                <a:latin typeface="Arial"/>
              </a:rPr>
              <a:t>uzatvorenymi</a:t>
            </a:r>
            <a:r>
              <a:rPr lang="cs-CZ" dirty="0">
                <a:solidFill>
                  <a:srgbClr val="4D4D4F"/>
                </a:solidFill>
                <a:latin typeface="Arial"/>
              </a:rPr>
              <a:t> </a:t>
            </a:r>
            <a:r>
              <a:rPr lang="cs-CZ" dirty="0" err="1">
                <a:solidFill>
                  <a:srgbClr val="4D4D4F"/>
                </a:solidFill>
                <a:latin typeface="Arial"/>
              </a:rPr>
              <a:t>odpovedami</a:t>
            </a:r>
            <a:r>
              <a:rPr lang="cs-CZ" dirty="0">
                <a:solidFill>
                  <a:srgbClr val="4D4D4F"/>
                </a:solidFill>
                <a:latin typeface="Arial"/>
              </a:rPr>
              <a:t> (jedna </a:t>
            </a:r>
            <a:r>
              <a:rPr lang="cs-CZ" dirty="0" err="1">
                <a:solidFill>
                  <a:srgbClr val="4D4D4F"/>
                </a:solidFill>
                <a:latin typeface="Arial"/>
              </a:rPr>
              <a:t>spravna</a:t>
            </a:r>
            <a:r>
              <a:rPr lang="cs-CZ" dirty="0">
                <a:solidFill>
                  <a:srgbClr val="4D4D4F"/>
                </a:solidFill>
                <a:latin typeface="Arial"/>
              </a:rPr>
              <a:t> </a:t>
            </a:r>
            <a:r>
              <a:rPr lang="cs-CZ" dirty="0" err="1">
                <a:solidFill>
                  <a:srgbClr val="4D4D4F"/>
                </a:solidFill>
                <a:latin typeface="Arial"/>
              </a:rPr>
              <a:t>odpoved</a:t>
            </a:r>
            <a:r>
              <a:rPr lang="cs-CZ" dirty="0">
                <a:solidFill>
                  <a:srgbClr val="4D4D4F"/>
                </a:solidFill>
                <a:latin typeface="Arial"/>
              </a:rPr>
              <a:t> </a:t>
            </a:r>
            <a:r>
              <a:rPr lang="cs-CZ" dirty="0" err="1">
                <a:solidFill>
                  <a:srgbClr val="4D4D4F"/>
                </a:solidFill>
                <a:latin typeface="Arial"/>
              </a:rPr>
              <a:t>zo</a:t>
            </a:r>
            <a:r>
              <a:rPr lang="cs-CZ" dirty="0">
                <a:solidFill>
                  <a:srgbClr val="4D4D4F"/>
                </a:solidFill>
                <a:latin typeface="Arial"/>
              </a:rPr>
              <a:t> 4 </a:t>
            </a:r>
            <a:r>
              <a:rPr lang="cs-CZ" dirty="0" err="1">
                <a:solidFill>
                  <a:srgbClr val="4D4D4F"/>
                </a:solidFill>
                <a:latin typeface="Arial"/>
              </a:rPr>
              <a:t>ponuknutych</a:t>
            </a:r>
            <a:r>
              <a:rPr lang="cs-CZ" dirty="0">
                <a:solidFill>
                  <a:srgbClr val="4D4D4F"/>
                </a:solidFill>
                <a:latin typeface="Arial"/>
              </a:rPr>
              <a:t> </a:t>
            </a:r>
            <a:r>
              <a:rPr lang="cs-CZ" dirty="0" err="1">
                <a:solidFill>
                  <a:srgbClr val="4D4D4F"/>
                </a:solidFill>
                <a:latin typeface="Arial"/>
              </a:rPr>
              <a:t>odpovedi</a:t>
            </a:r>
            <a:r>
              <a:rPr lang="cs-CZ" dirty="0" smtClean="0">
                <a:solidFill>
                  <a:srgbClr val="4D4D4F"/>
                </a:solidFill>
                <a:latin typeface="Arial"/>
              </a:rPr>
              <a:t>).</a:t>
            </a:r>
          </a:p>
          <a:p>
            <a:pPr lvl="1">
              <a:spcBef>
                <a:spcPts val="0"/>
              </a:spcBef>
              <a:buFont typeface="Arial"/>
              <a:buChar char="•"/>
            </a:pPr>
            <a:r>
              <a:rPr lang="cs-CZ" b="1" dirty="0" smtClean="0">
                <a:solidFill>
                  <a:srgbClr val="00B050"/>
                </a:solidFill>
                <a:latin typeface="Arial"/>
              </a:rPr>
              <a:t>Test bude len z toho co </a:t>
            </a:r>
            <a:r>
              <a:rPr lang="cs-CZ" b="1" dirty="0" err="1" smtClean="0">
                <a:solidFill>
                  <a:srgbClr val="00B050"/>
                </a:solidFill>
                <a:latin typeface="Arial"/>
              </a:rPr>
              <a:t>preberieme</a:t>
            </a:r>
            <a:r>
              <a:rPr lang="cs-CZ" b="1" dirty="0" smtClean="0">
                <a:solidFill>
                  <a:srgbClr val="00B050"/>
                </a:solidFill>
                <a:latin typeface="Arial"/>
              </a:rPr>
              <a:t> na </a:t>
            </a:r>
            <a:r>
              <a:rPr lang="cs-CZ" b="1" dirty="0" err="1" smtClean="0">
                <a:solidFill>
                  <a:srgbClr val="00B050"/>
                </a:solidFill>
                <a:latin typeface="Arial"/>
              </a:rPr>
              <a:t>prednaskach</a:t>
            </a:r>
            <a:endParaRPr lang="cs-CZ" b="1" dirty="0">
              <a:solidFill>
                <a:srgbClr val="00B050"/>
              </a:solidFill>
              <a:latin typeface="Arial"/>
            </a:endParaRPr>
          </a:p>
          <a:p>
            <a:pPr>
              <a:spcBef>
                <a:spcPts val="0"/>
              </a:spcBef>
              <a:buFont typeface="Arial"/>
              <a:buChar char="•"/>
            </a:pPr>
            <a:r>
              <a:rPr lang="cs-CZ" b="1" dirty="0">
                <a:solidFill>
                  <a:srgbClr val="FF0000"/>
                </a:solidFill>
                <a:latin typeface="Arial"/>
              </a:rPr>
              <a:t>SKUSKA :</a:t>
            </a:r>
            <a:r>
              <a:rPr lang="cs-CZ" b="1" dirty="0">
                <a:solidFill>
                  <a:srgbClr val="4D4D4F"/>
                </a:solidFill>
                <a:latin typeface="Arial"/>
              </a:rPr>
              <a:t> </a:t>
            </a:r>
            <a:endParaRPr lang="cs-CZ" dirty="0">
              <a:solidFill>
                <a:srgbClr val="4D4D4F"/>
              </a:solidFill>
              <a:latin typeface="Arial"/>
            </a:endParaRPr>
          </a:p>
          <a:p>
            <a:pPr lvl="1">
              <a:spcBef>
                <a:spcPts val="0"/>
              </a:spcBef>
              <a:buFont typeface="Arial"/>
              <a:buChar char="•"/>
            </a:pPr>
            <a:r>
              <a:rPr lang="cs-CZ" b="1" dirty="0" err="1">
                <a:solidFill>
                  <a:srgbClr val="4D4D4F"/>
                </a:solidFill>
                <a:latin typeface="Arial"/>
              </a:rPr>
              <a:t>Prvy</a:t>
            </a:r>
            <a:r>
              <a:rPr lang="cs-CZ" b="1" dirty="0">
                <a:solidFill>
                  <a:srgbClr val="4D4D4F"/>
                </a:solidFill>
                <a:latin typeface="Arial"/>
              </a:rPr>
              <a:t> </a:t>
            </a:r>
            <a:r>
              <a:rPr lang="cs-CZ" b="1" dirty="0" err="1">
                <a:solidFill>
                  <a:srgbClr val="4D4D4F"/>
                </a:solidFill>
                <a:latin typeface="Arial"/>
              </a:rPr>
              <a:t>termin</a:t>
            </a:r>
            <a:r>
              <a:rPr lang="cs-CZ" b="1" dirty="0">
                <a:solidFill>
                  <a:srgbClr val="4D4D4F"/>
                </a:solidFill>
                <a:latin typeface="Arial"/>
              </a:rPr>
              <a:t> </a:t>
            </a:r>
            <a:r>
              <a:rPr lang="cs-CZ" b="1" dirty="0" err="1">
                <a:solidFill>
                  <a:srgbClr val="4D4D4F"/>
                </a:solidFill>
                <a:latin typeface="Arial"/>
              </a:rPr>
              <a:t>skusky</a:t>
            </a:r>
            <a:r>
              <a:rPr lang="cs-CZ" dirty="0">
                <a:solidFill>
                  <a:srgbClr val="4D4D4F"/>
                </a:solidFill>
                <a:latin typeface="Arial"/>
              </a:rPr>
              <a:t> bude </a:t>
            </a:r>
            <a:r>
              <a:rPr lang="cs-CZ" b="1" dirty="0">
                <a:solidFill>
                  <a:srgbClr val="4D4D4F"/>
                </a:solidFill>
                <a:latin typeface="Arial"/>
              </a:rPr>
              <a:t>sobota 6.4. 2019 o 16,00 </a:t>
            </a:r>
            <a:endParaRPr lang="cs-CZ" dirty="0">
              <a:solidFill>
                <a:srgbClr val="4D4D4F"/>
              </a:solidFill>
              <a:latin typeface="Arial"/>
            </a:endParaRPr>
          </a:p>
          <a:p>
            <a:pPr lvl="1">
              <a:spcBef>
                <a:spcPts val="0"/>
              </a:spcBef>
              <a:buFont typeface="Arial"/>
              <a:buChar char="•"/>
            </a:pPr>
            <a:r>
              <a:rPr lang="cs-CZ" b="1" dirty="0">
                <a:solidFill>
                  <a:srgbClr val="4D4D4F"/>
                </a:solidFill>
                <a:latin typeface="Arial"/>
              </a:rPr>
              <a:t>Druhy </a:t>
            </a:r>
            <a:r>
              <a:rPr lang="cs-CZ" b="1" dirty="0" err="1">
                <a:solidFill>
                  <a:srgbClr val="4D4D4F"/>
                </a:solidFill>
                <a:latin typeface="Arial"/>
              </a:rPr>
              <a:t>termin</a:t>
            </a:r>
            <a:r>
              <a:rPr lang="cs-CZ" b="1" dirty="0">
                <a:solidFill>
                  <a:srgbClr val="4D4D4F"/>
                </a:solidFill>
                <a:latin typeface="Arial"/>
              </a:rPr>
              <a:t> </a:t>
            </a:r>
            <a:r>
              <a:rPr lang="cs-CZ" b="1" dirty="0" err="1">
                <a:solidFill>
                  <a:srgbClr val="4D4D4F"/>
                </a:solidFill>
                <a:latin typeface="Arial"/>
              </a:rPr>
              <a:t>skusky</a:t>
            </a:r>
            <a:r>
              <a:rPr lang="cs-CZ" dirty="0">
                <a:solidFill>
                  <a:srgbClr val="4D4D4F"/>
                </a:solidFill>
                <a:latin typeface="Arial"/>
              </a:rPr>
              <a:t> bude </a:t>
            </a:r>
            <a:r>
              <a:rPr lang="cs-CZ" b="1" dirty="0" err="1">
                <a:solidFill>
                  <a:srgbClr val="4D4D4F"/>
                </a:solidFill>
                <a:latin typeface="Arial"/>
              </a:rPr>
              <a:t>piatok</a:t>
            </a:r>
            <a:r>
              <a:rPr lang="cs-CZ" b="1" dirty="0">
                <a:solidFill>
                  <a:srgbClr val="4D4D4F"/>
                </a:solidFill>
                <a:latin typeface="Arial"/>
              </a:rPr>
              <a:t> 3.5.2019 o 16,00</a:t>
            </a:r>
            <a:endParaRPr lang="cs-CZ" dirty="0">
              <a:solidFill>
                <a:srgbClr val="4D4D4F"/>
              </a:solidFill>
              <a:latin typeface="Arial"/>
            </a:endParaRPr>
          </a:p>
          <a:p>
            <a:pPr lvl="1">
              <a:spcBef>
                <a:spcPts val="0"/>
              </a:spcBef>
              <a:buFont typeface="Arial"/>
              <a:buChar char="•"/>
            </a:pPr>
            <a:r>
              <a:rPr lang="cs-CZ" b="1" dirty="0" err="1">
                <a:solidFill>
                  <a:srgbClr val="4D4D4F"/>
                </a:solidFill>
                <a:latin typeface="Arial"/>
              </a:rPr>
              <a:t>Treti</a:t>
            </a:r>
            <a:r>
              <a:rPr lang="cs-CZ" b="1" dirty="0">
                <a:solidFill>
                  <a:srgbClr val="4D4D4F"/>
                </a:solidFill>
                <a:latin typeface="Arial"/>
              </a:rPr>
              <a:t> </a:t>
            </a:r>
            <a:r>
              <a:rPr lang="cs-CZ" b="1" dirty="0" err="1">
                <a:solidFill>
                  <a:srgbClr val="4D4D4F"/>
                </a:solidFill>
                <a:latin typeface="Arial"/>
              </a:rPr>
              <a:t>termin</a:t>
            </a:r>
            <a:r>
              <a:rPr lang="cs-CZ" b="1" dirty="0">
                <a:solidFill>
                  <a:srgbClr val="4D4D4F"/>
                </a:solidFill>
                <a:latin typeface="Arial"/>
              </a:rPr>
              <a:t> </a:t>
            </a:r>
            <a:r>
              <a:rPr lang="cs-CZ" b="1" dirty="0" err="1">
                <a:solidFill>
                  <a:srgbClr val="4D4D4F"/>
                </a:solidFill>
                <a:latin typeface="Arial"/>
              </a:rPr>
              <a:t>skusky</a:t>
            </a:r>
            <a:r>
              <a:rPr lang="cs-CZ" dirty="0">
                <a:solidFill>
                  <a:srgbClr val="4D4D4F"/>
                </a:solidFill>
                <a:latin typeface="Arial"/>
              </a:rPr>
              <a:t> bude </a:t>
            </a:r>
            <a:r>
              <a:rPr lang="cs-CZ" b="1" dirty="0">
                <a:solidFill>
                  <a:srgbClr val="4D4D4F"/>
                </a:solidFill>
                <a:latin typeface="Arial"/>
              </a:rPr>
              <a:t>sobota 4.5.2019 o 9,00</a:t>
            </a:r>
            <a:endParaRPr lang="cs-CZ" dirty="0">
              <a:solidFill>
                <a:srgbClr val="4D4D4F"/>
              </a:solidFill>
              <a:latin typeface="Arial"/>
            </a:endParaRPr>
          </a:p>
          <a:p>
            <a:pPr>
              <a:spcBef>
                <a:spcPts val="0"/>
              </a:spcBef>
              <a:buFont typeface="Arial"/>
              <a:buChar char="•"/>
            </a:pPr>
            <a:r>
              <a:rPr lang="cs-CZ" dirty="0">
                <a:solidFill>
                  <a:srgbClr val="4D4D4F"/>
                </a:solidFill>
                <a:latin typeface="Arial"/>
              </a:rPr>
              <a:t>Mali by </a:t>
            </a:r>
            <a:r>
              <a:rPr lang="cs-CZ" dirty="0" err="1">
                <a:solidFill>
                  <a:srgbClr val="4D4D4F"/>
                </a:solidFill>
                <a:latin typeface="Arial"/>
              </a:rPr>
              <a:t>sme</a:t>
            </a:r>
            <a:r>
              <a:rPr lang="cs-CZ" dirty="0">
                <a:solidFill>
                  <a:srgbClr val="4D4D4F"/>
                </a:solidFill>
                <a:latin typeface="Arial"/>
              </a:rPr>
              <a:t> stihnut </a:t>
            </a:r>
            <a:r>
              <a:rPr lang="cs-CZ" dirty="0" err="1">
                <a:solidFill>
                  <a:srgbClr val="4D4D4F"/>
                </a:solidFill>
                <a:latin typeface="Arial"/>
              </a:rPr>
              <a:t>koniec</a:t>
            </a:r>
            <a:r>
              <a:rPr lang="cs-CZ" dirty="0">
                <a:solidFill>
                  <a:srgbClr val="4D4D4F"/>
                </a:solidFill>
                <a:latin typeface="Arial"/>
              </a:rPr>
              <a:t> </a:t>
            </a:r>
            <a:r>
              <a:rPr lang="cs-CZ" dirty="0" err="1">
                <a:solidFill>
                  <a:srgbClr val="4D4D4F"/>
                </a:solidFill>
                <a:latin typeface="Arial"/>
              </a:rPr>
              <a:t>skuskoveho</a:t>
            </a:r>
            <a:r>
              <a:rPr lang="cs-CZ" dirty="0">
                <a:solidFill>
                  <a:srgbClr val="4D4D4F"/>
                </a:solidFill>
                <a:latin typeface="Arial"/>
              </a:rPr>
              <a:t> </a:t>
            </a:r>
            <a:r>
              <a:rPr lang="cs-CZ" dirty="0" err="1">
                <a:solidFill>
                  <a:srgbClr val="4D4D4F"/>
                </a:solidFill>
                <a:latin typeface="Arial"/>
              </a:rPr>
              <a:t>obdobia</a:t>
            </a:r>
            <a:r>
              <a:rPr lang="cs-CZ" dirty="0">
                <a:solidFill>
                  <a:srgbClr val="4D4D4F"/>
                </a:solidFill>
                <a:latin typeface="Arial"/>
              </a:rPr>
              <a:t> </a:t>
            </a:r>
            <a:r>
              <a:rPr lang="cs-CZ" dirty="0" err="1">
                <a:solidFill>
                  <a:srgbClr val="4D4D4F"/>
                </a:solidFill>
                <a:latin typeface="Arial"/>
              </a:rPr>
              <a:t>pre</a:t>
            </a:r>
            <a:r>
              <a:rPr lang="cs-CZ" dirty="0">
                <a:solidFill>
                  <a:srgbClr val="4D4D4F"/>
                </a:solidFill>
                <a:latin typeface="Arial"/>
              </a:rPr>
              <a:t> 2.roc. Mgr. studia </a:t>
            </a:r>
            <a:r>
              <a:rPr lang="cs-CZ" b="1" dirty="0">
                <a:solidFill>
                  <a:srgbClr val="4D4D4F"/>
                </a:solidFill>
                <a:latin typeface="Arial"/>
              </a:rPr>
              <a:t>[2].</a:t>
            </a:r>
            <a:endParaRPr lang="cs-CZ" dirty="0">
              <a:solidFill>
                <a:srgbClr val="4D4D4F"/>
              </a:solidFill>
              <a:latin typeface="Arial"/>
            </a:endParaRPr>
          </a:p>
          <a:p>
            <a:pPr>
              <a:spcBef>
                <a:spcPts val="0"/>
              </a:spcBef>
              <a:buFont typeface="Arial"/>
              <a:buChar char="•"/>
            </a:pPr>
            <a:r>
              <a:rPr lang="cs-CZ" b="1" dirty="0">
                <a:solidFill>
                  <a:srgbClr val="0000FF"/>
                </a:solidFill>
                <a:latin typeface="Arial"/>
              </a:rPr>
              <a:t> </a:t>
            </a:r>
            <a:r>
              <a:rPr lang="cs-CZ" b="1" dirty="0" err="1">
                <a:solidFill>
                  <a:srgbClr val="0000FF"/>
                </a:solidFill>
                <a:latin typeface="Arial"/>
              </a:rPr>
              <a:t>Prosim</a:t>
            </a:r>
            <a:r>
              <a:rPr lang="cs-CZ" b="1" dirty="0">
                <a:solidFill>
                  <a:srgbClr val="0000FF"/>
                </a:solidFill>
                <a:latin typeface="Arial"/>
              </a:rPr>
              <a:t> </a:t>
            </a:r>
            <a:r>
              <a:rPr lang="cs-CZ" b="1" dirty="0" err="1">
                <a:solidFill>
                  <a:srgbClr val="0000FF"/>
                </a:solidFill>
                <a:latin typeface="Arial"/>
              </a:rPr>
              <a:t>naplanujte</a:t>
            </a:r>
            <a:r>
              <a:rPr lang="cs-CZ" b="1" dirty="0">
                <a:solidFill>
                  <a:srgbClr val="0000FF"/>
                </a:solidFill>
                <a:latin typeface="Arial"/>
              </a:rPr>
              <a:t> si </a:t>
            </a:r>
            <a:r>
              <a:rPr lang="cs-CZ" b="1" dirty="0" err="1">
                <a:solidFill>
                  <a:srgbClr val="0000FF"/>
                </a:solidFill>
                <a:latin typeface="Arial"/>
              </a:rPr>
              <a:t>spomenute</a:t>
            </a:r>
            <a:r>
              <a:rPr lang="cs-CZ" b="1" dirty="0">
                <a:solidFill>
                  <a:srgbClr val="0000FF"/>
                </a:solidFill>
                <a:latin typeface="Arial"/>
              </a:rPr>
              <a:t> terminy na </a:t>
            </a:r>
            <a:r>
              <a:rPr lang="cs-CZ" b="1" dirty="0" err="1">
                <a:solidFill>
                  <a:srgbClr val="0000FF"/>
                </a:solidFill>
                <a:latin typeface="Arial"/>
              </a:rPr>
              <a:t>skusku</a:t>
            </a:r>
            <a:r>
              <a:rPr lang="cs-CZ" b="1" dirty="0">
                <a:solidFill>
                  <a:srgbClr val="0000FF"/>
                </a:solidFill>
                <a:latin typeface="Arial"/>
              </a:rPr>
              <a:t> z tohoto </a:t>
            </a:r>
            <a:r>
              <a:rPr lang="cs-CZ" b="1" dirty="0" err="1">
                <a:solidFill>
                  <a:srgbClr val="0000FF"/>
                </a:solidFill>
                <a:latin typeface="Arial"/>
              </a:rPr>
              <a:t>predmetu</a:t>
            </a:r>
            <a:r>
              <a:rPr lang="cs-CZ" b="1" dirty="0">
                <a:solidFill>
                  <a:srgbClr val="0000FF"/>
                </a:solidFill>
                <a:latin typeface="Arial"/>
              </a:rPr>
              <a:t>.</a:t>
            </a:r>
            <a:endParaRPr lang="cs-CZ" dirty="0">
              <a:solidFill>
                <a:srgbClr val="4D4D4F"/>
              </a:solidFill>
              <a:latin typeface="Arial"/>
            </a:endParaRPr>
          </a:p>
          <a:p>
            <a:endParaRPr lang="cs-CZ" dirty="0"/>
          </a:p>
        </p:txBody>
      </p:sp>
      <p:sp>
        <p:nvSpPr>
          <p:cNvPr id="4" name="Zástupný symbol pro datum 3"/>
          <p:cNvSpPr>
            <a:spLocks noGrp="1"/>
          </p:cNvSpPr>
          <p:nvPr>
            <p:ph type="dt" sz="half" idx="10"/>
          </p:nvPr>
        </p:nvSpPr>
        <p:spPr/>
        <p:txBody>
          <a:bodyPr/>
          <a:lstStyle/>
          <a:p>
            <a:r>
              <a:rPr lang="cs-CZ"/>
              <a:t>DOPLNIT</a:t>
            </a:r>
          </a:p>
        </p:txBody>
      </p:sp>
      <p:sp>
        <p:nvSpPr>
          <p:cNvPr id="5" name="Zástupný symbol pro zápatí 4"/>
          <p:cNvSpPr>
            <a:spLocks noGrp="1"/>
          </p:cNvSpPr>
          <p:nvPr>
            <p:ph type="ftr" sz="quarter" idx="11"/>
          </p:nvPr>
        </p:nvSpPr>
        <p:spPr/>
        <p:txBody>
          <a:bodyPr/>
          <a:lstStyle/>
          <a:p>
            <a:r>
              <a:rPr lang="cs-CZ"/>
              <a:t>DOPLNIT</a:t>
            </a:r>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2</a:t>
            </a:fld>
            <a:endParaRPr lang="cs-CZ"/>
          </a:p>
        </p:txBody>
      </p:sp>
    </p:spTree>
    <p:extLst>
      <p:ext uri="{BB962C8B-B14F-4D97-AF65-F5344CB8AC3E}">
        <p14:creationId xmlns:p14="http://schemas.microsoft.com/office/powerpoint/2010/main" val="1380703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7A60556-FB70-4451-A542-D07446EB3020}"/>
              </a:ext>
            </a:extLst>
          </p:cNvPr>
          <p:cNvSpPr>
            <a:spLocks noGrp="1"/>
          </p:cNvSpPr>
          <p:nvPr>
            <p:ph type="title"/>
          </p:nvPr>
        </p:nvSpPr>
        <p:spPr/>
        <p:txBody>
          <a:bodyPr/>
          <a:lstStyle/>
          <a:p>
            <a:r>
              <a:rPr lang="cs-CZ" dirty="0" smtClean="0">
                <a:solidFill>
                  <a:srgbClr val="00B050"/>
                </a:solidFill>
              </a:rPr>
              <a:t>UKÁZKA </a:t>
            </a:r>
            <a:endParaRPr lang="en-US" dirty="0">
              <a:solidFill>
                <a:srgbClr val="00B050"/>
              </a:solidFill>
            </a:endParaRPr>
          </a:p>
        </p:txBody>
      </p:sp>
      <p:sp>
        <p:nvSpPr>
          <p:cNvPr id="3" name="Zástupný objekt pre obsah 2">
            <a:extLst>
              <a:ext uri="{FF2B5EF4-FFF2-40B4-BE49-F238E27FC236}">
                <a16:creationId xmlns="" xmlns:a16="http://schemas.microsoft.com/office/drawing/2014/main" id="{C8E01755-5D4F-44CE-ADED-1AF382953B6D}"/>
              </a:ext>
            </a:extLst>
          </p:cNvPr>
          <p:cNvSpPr>
            <a:spLocks noGrp="1"/>
          </p:cNvSpPr>
          <p:nvPr>
            <p:ph idx="1"/>
          </p:nvPr>
        </p:nvSpPr>
        <p:spPr/>
        <p:txBody>
          <a:bodyPr>
            <a:normAutofit fontScale="77500" lnSpcReduction="20000"/>
          </a:bodyPr>
          <a:lstStyle/>
          <a:p>
            <a:r>
              <a:rPr lang="en-US" b="1" dirty="0"/>
              <a:t>business </a:t>
            </a:r>
            <a:r>
              <a:rPr lang="en-US" b="1" dirty="0" err="1" smtClean="0"/>
              <a:t>analytik</a:t>
            </a:r>
            <a:r>
              <a:rPr lang="cs-CZ" b="1" dirty="0" smtClean="0"/>
              <a:t> </a:t>
            </a:r>
            <a:r>
              <a:rPr lang="cs-CZ" dirty="0" smtClean="0"/>
              <a:t>, významná IT profese popíše obchodné procesy, vytvoří statický a dynamický model systému. Stále se mnoho IT projektů řeší způsobem plán (analýza) – realizace. Důvod je např. existence vnějšího  regulátora (bankové IS) nebo bezpečnost (automobilový průmysl a vestavěné (</a:t>
            </a:r>
            <a:r>
              <a:rPr lang="cs-CZ" dirty="0" err="1" smtClean="0"/>
              <a:t>embedded</a:t>
            </a:r>
            <a:r>
              <a:rPr lang="cs-CZ" dirty="0" smtClean="0"/>
              <a:t>) systémy)  </a:t>
            </a:r>
          </a:p>
          <a:p>
            <a:r>
              <a:rPr lang="en-US" dirty="0">
                <a:hlinkClick r:id="rId2"/>
              </a:rPr>
              <a:t>https://www.profesia.sk/praca/?search_anywhere=business+analytik</a:t>
            </a:r>
            <a:endParaRPr lang="cs-CZ" dirty="0"/>
          </a:p>
          <a:p>
            <a:r>
              <a:rPr lang="cs-CZ" dirty="0" err="1">
                <a:hlinkClick r:id="rId3"/>
              </a:rPr>
              <a:t>A</a:t>
            </a:r>
            <a:r>
              <a:rPr lang="cs-CZ" dirty="0" err="1"/>
              <a:t>nalyst</a:t>
            </a:r>
            <a:r>
              <a:rPr lang="cs-CZ" dirty="0"/>
              <a:t>   plat jelen o </a:t>
            </a:r>
            <a:r>
              <a:rPr lang="cs-CZ" dirty="0" err="1"/>
              <a:t>malo</a:t>
            </a:r>
            <a:r>
              <a:rPr lang="cs-CZ" dirty="0"/>
              <a:t> </a:t>
            </a:r>
            <a:r>
              <a:rPr lang="cs-CZ" dirty="0" err="1"/>
              <a:t>mensi</a:t>
            </a:r>
            <a:r>
              <a:rPr lang="cs-CZ" dirty="0"/>
              <a:t> od </a:t>
            </a:r>
            <a:r>
              <a:rPr lang="cs-CZ" dirty="0" err="1"/>
              <a:t>developerov</a:t>
            </a:r>
            <a:r>
              <a:rPr lang="cs-CZ" dirty="0"/>
              <a:t> (vývojáři)</a:t>
            </a:r>
            <a:endParaRPr lang="cs-CZ" dirty="0">
              <a:hlinkClick r:id="rId3"/>
            </a:endParaRPr>
          </a:p>
          <a:p>
            <a:r>
              <a:rPr lang="en-US" dirty="0">
                <a:hlinkClick r:id="rId3"/>
              </a:rPr>
              <a:t>https://www.itjobswatch.co.uk/</a:t>
            </a:r>
            <a:endParaRPr lang="cs-CZ" dirty="0"/>
          </a:p>
          <a:p>
            <a:r>
              <a:rPr lang="cs-CZ" dirty="0" smtClean="0"/>
              <a:t>Mnoho projektů však </a:t>
            </a:r>
            <a:r>
              <a:rPr lang="cs-CZ" dirty="0" err="1" smtClean="0"/>
              <a:t>používa</a:t>
            </a:r>
            <a:r>
              <a:rPr lang="cs-CZ" dirty="0" smtClean="0"/>
              <a:t> agilní metodiky </a:t>
            </a:r>
            <a:r>
              <a:rPr lang="cs-CZ" dirty="0"/>
              <a:t>vývoje  (</a:t>
            </a:r>
            <a:r>
              <a:rPr lang="cs-CZ" dirty="0">
                <a:hlinkClick r:id="rId4"/>
              </a:rPr>
              <a:t>https://www.prizeo.com</a:t>
            </a:r>
            <a:r>
              <a:rPr lang="cs-CZ" dirty="0" smtClean="0">
                <a:hlinkClick r:id="rId4"/>
              </a:rPr>
              <a:t>/</a:t>
            </a:r>
            <a:r>
              <a:rPr lang="cs-CZ" dirty="0"/>
              <a:t> , https://represent.com/) </a:t>
            </a:r>
            <a:endParaRPr lang="cs-CZ" dirty="0" smtClean="0"/>
          </a:p>
          <a:p>
            <a:endParaRPr lang="en-US" dirty="0"/>
          </a:p>
        </p:txBody>
      </p:sp>
      <p:sp>
        <p:nvSpPr>
          <p:cNvPr id="4" name="Zástupný objekt pre dátum 3">
            <a:extLst>
              <a:ext uri="{FF2B5EF4-FFF2-40B4-BE49-F238E27FC236}">
                <a16:creationId xmlns="" xmlns:a16="http://schemas.microsoft.com/office/drawing/2014/main" id="{D2A9FB6A-7667-41C0-AAA7-72884D5A9C52}"/>
              </a:ext>
            </a:extLst>
          </p:cNvPr>
          <p:cNvSpPr>
            <a:spLocks noGrp="1"/>
          </p:cNvSpPr>
          <p:nvPr>
            <p:ph type="dt" sz="half" idx="10"/>
          </p:nvPr>
        </p:nvSpPr>
        <p:spPr/>
        <p:txBody>
          <a:bodyPr/>
          <a:lstStyle/>
          <a:p>
            <a:r>
              <a:rPr lang="cs-CZ"/>
              <a:t>DOPLNIT</a:t>
            </a:r>
          </a:p>
        </p:txBody>
      </p:sp>
      <p:sp>
        <p:nvSpPr>
          <p:cNvPr id="5" name="Zástupný objekt pre pätu 4">
            <a:extLst>
              <a:ext uri="{FF2B5EF4-FFF2-40B4-BE49-F238E27FC236}">
                <a16:creationId xmlns="" xmlns:a16="http://schemas.microsoft.com/office/drawing/2014/main" id="{56DAB46D-33A4-49BA-A15E-761EC530F55E}"/>
              </a:ext>
            </a:extLst>
          </p:cNvPr>
          <p:cNvSpPr>
            <a:spLocks noGrp="1"/>
          </p:cNvSpPr>
          <p:nvPr>
            <p:ph type="ftr" sz="quarter" idx="11"/>
          </p:nvPr>
        </p:nvSpPr>
        <p:spPr/>
        <p:txBody>
          <a:bodyPr/>
          <a:lstStyle/>
          <a:p>
            <a:r>
              <a:rPr lang="cs-CZ"/>
              <a:t>DOPLNIT</a:t>
            </a:r>
          </a:p>
        </p:txBody>
      </p:sp>
      <p:sp>
        <p:nvSpPr>
          <p:cNvPr id="6" name="Zástupný objekt pre číslo snímky 5">
            <a:extLst>
              <a:ext uri="{FF2B5EF4-FFF2-40B4-BE49-F238E27FC236}">
                <a16:creationId xmlns="" xmlns:a16="http://schemas.microsoft.com/office/drawing/2014/main" id="{AF7F8BED-9585-47B2-866A-033AD33F6045}"/>
              </a:ext>
            </a:extLst>
          </p:cNvPr>
          <p:cNvSpPr>
            <a:spLocks noGrp="1"/>
          </p:cNvSpPr>
          <p:nvPr>
            <p:ph type="sldNum" sz="quarter" idx="12"/>
          </p:nvPr>
        </p:nvSpPr>
        <p:spPr/>
        <p:txBody>
          <a:bodyPr/>
          <a:lstStyle/>
          <a:p>
            <a:fld id="{23C50CF5-8073-4E39-98BA-D44C94ECF7E6}" type="slidenum">
              <a:rPr lang="cs-CZ" smtClean="0"/>
              <a:t>20</a:t>
            </a:fld>
            <a:endParaRPr lang="cs-CZ"/>
          </a:p>
        </p:txBody>
      </p:sp>
    </p:spTree>
    <p:extLst>
      <p:ext uri="{BB962C8B-B14F-4D97-AF65-F5344CB8AC3E}">
        <p14:creationId xmlns:p14="http://schemas.microsoft.com/office/powerpoint/2010/main" val="4087642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70C0"/>
                </a:solidFill>
              </a:rPr>
              <a:t>Řízení</a:t>
            </a:r>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smtClean="0"/>
              <a:t>▪ </a:t>
            </a:r>
            <a:r>
              <a:rPr lang="cs-CZ" b="1" dirty="0" smtClean="0"/>
              <a:t>Řízením </a:t>
            </a:r>
            <a:r>
              <a:rPr lang="cs-CZ" b="1" dirty="0"/>
              <a:t>rozumíme především vztah mezi řídicím subjektem a řízeným objektem,</a:t>
            </a:r>
            <a:r>
              <a:rPr lang="cs-CZ" dirty="0"/>
              <a:t> přičemž jak subjekt řízení, tak objekt řízení jsou zobrazovány jako systém a mají vlastnosti systému.             </a:t>
            </a:r>
          </a:p>
          <a:p>
            <a:pPr marL="0" indent="0">
              <a:buNone/>
            </a:pPr>
            <a:r>
              <a:rPr lang="cs-CZ" dirty="0" smtClean="0"/>
              <a:t>▪ </a:t>
            </a:r>
            <a:r>
              <a:rPr lang="cs-CZ" b="1" dirty="0" smtClean="0"/>
              <a:t>Řízení</a:t>
            </a:r>
            <a:r>
              <a:rPr lang="cs-CZ" b="1" dirty="0"/>
              <a:t>, jako svůj hlavní smysl a cíl, vytváří obraz příštího stavu řízeného objektu.</a:t>
            </a:r>
            <a:r>
              <a:rPr lang="cs-CZ" dirty="0"/>
              <a:t> </a:t>
            </a:r>
          </a:p>
          <a:p>
            <a:pPr marL="0" indent="0">
              <a:buNone/>
            </a:pPr>
            <a:r>
              <a:rPr lang="cs-CZ" dirty="0" smtClean="0"/>
              <a:t>▪ Řízení </a:t>
            </a:r>
            <a:r>
              <a:rPr lang="cs-CZ" dirty="0"/>
              <a:t>rovněž zajišťuje, aby vytvořený obraz byl ve vývoji řízeného objektu uplatněn.</a:t>
            </a:r>
          </a:p>
          <a:p>
            <a:pPr marL="0" indent="0">
              <a:buNone/>
            </a:pPr>
            <a:r>
              <a:rPr lang="cs-CZ" dirty="0" smtClean="0"/>
              <a:t>▪ </a:t>
            </a:r>
            <a:r>
              <a:rPr lang="cs-CZ" b="1" dirty="0" smtClean="0"/>
              <a:t>Řízení </a:t>
            </a:r>
            <a:r>
              <a:rPr lang="cs-CZ" b="1" dirty="0"/>
              <a:t>obsahuje kontrolu</a:t>
            </a:r>
            <a:r>
              <a:rPr lang="cs-CZ" dirty="0"/>
              <a:t> o tom, zda a jak byl záměr řízení skutečně realizován, přičemž tato kontrola je současně vstupem do dalšího cyklu řízení.</a:t>
            </a:r>
          </a:p>
          <a:p>
            <a:pPr marL="0" indent="0">
              <a:buNone/>
            </a:pPr>
            <a:r>
              <a:rPr lang="cs-CZ" dirty="0" smtClean="0">
                <a:solidFill>
                  <a:srgbClr val="0070C0"/>
                </a:solidFill>
              </a:rPr>
              <a:t>▪ </a:t>
            </a:r>
            <a:r>
              <a:rPr lang="cs-CZ" b="1" dirty="0" smtClean="0">
                <a:solidFill>
                  <a:srgbClr val="0070C0"/>
                </a:solidFill>
              </a:rPr>
              <a:t>Řízení </a:t>
            </a:r>
            <a:r>
              <a:rPr lang="cs-CZ" b="1" dirty="0">
                <a:solidFill>
                  <a:srgbClr val="0070C0"/>
                </a:solidFill>
              </a:rPr>
              <a:t>má systémové vlastnosti</a:t>
            </a:r>
            <a:r>
              <a:rPr lang="cs-CZ" dirty="0">
                <a:solidFill>
                  <a:srgbClr val="0070C0"/>
                </a:solidFill>
              </a:rPr>
              <a:t> (</a:t>
            </a:r>
            <a:r>
              <a:rPr lang="cs-CZ" b="1" dirty="0">
                <a:solidFill>
                  <a:srgbClr val="0070C0"/>
                </a:solidFill>
              </a:rPr>
              <a:t>soudržnost částí v celku, schopnost jejich spolupráce, schopnost interakce s okolím, schopnost dynamické adaptability a směřování vývoje celku k určitému cíli</a:t>
            </a:r>
            <a:r>
              <a:rPr lang="cs-CZ" dirty="0">
                <a:solidFill>
                  <a:srgbClr val="0070C0"/>
                </a:solidFill>
              </a:rPr>
              <a:t>), a proto má tendenci předcházející znaky realizovat s maximální efektivnost</a:t>
            </a:r>
          </a:p>
        </p:txBody>
      </p:sp>
      <p:sp>
        <p:nvSpPr>
          <p:cNvPr id="4" name="Zástupný symbol pro datum 3"/>
          <p:cNvSpPr>
            <a:spLocks noGrp="1"/>
          </p:cNvSpPr>
          <p:nvPr>
            <p:ph type="dt" sz="half" idx="10"/>
          </p:nvPr>
        </p:nvSpPr>
        <p:spPr/>
        <p:txBody>
          <a:bodyPr/>
          <a:lstStyle/>
          <a:p>
            <a:r>
              <a:rPr lang="cs-CZ"/>
              <a:t>DOPLNIT</a:t>
            </a:r>
          </a:p>
        </p:txBody>
      </p:sp>
      <p:sp>
        <p:nvSpPr>
          <p:cNvPr id="5" name="Zástupný symbol pro zápatí 4"/>
          <p:cNvSpPr>
            <a:spLocks noGrp="1"/>
          </p:cNvSpPr>
          <p:nvPr>
            <p:ph type="ftr" sz="quarter" idx="11"/>
          </p:nvPr>
        </p:nvSpPr>
        <p:spPr/>
        <p:txBody>
          <a:bodyPr/>
          <a:lstStyle/>
          <a:p>
            <a:r>
              <a:rPr lang="cs-CZ"/>
              <a:t>DOPLNIT</a:t>
            </a:r>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21</a:t>
            </a:fld>
            <a:endParaRPr lang="cs-CZ"/>
          </a:p>
        </p:txBody>
      </p:sp>
    </p:spTree>
    <p:extLst>
      <p:ext uri="{BB962C8B-B14F-4D97-AF65-F5344CB8AC3E}">
        <p14:creationId xmlns:p14="http://schemas.microsoft.com/office/powerpoint/2010/main" val="3190198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7A60556-FB70-4451-A542-D07446EB3020}"/>
              </a:ext>
            </a:extLst>
          </p:cNvPr>
          <p:cNvSpPr>
            <a:spLocks noGrp="1"/>
          </p:cNvSpPr>
          <p:nvPr>
            <p:ph type="title"/>
          </p:nvPr>
        </p:nvSpPr>
        <p:spPr/>
        <p:txBody>
          <a:bodyPr/>
          <a:lstStyle/>
          <a:p>
            <a:r>
              <a:rPr lang="en-US" dirty="0" err="1">
                <a:solidFill>
                  <a:srgbClr val="0070C0"/>
                </a:solidFill>
              </a:rPr>
              <a:t>Podnik</a:t>
            </a:r>
            <a:r>
              <a:rPr lang="en-US" dirty="0">
                <a:solidFill>
                  <a:srgbClr val="0070C0"/>
                </a:solidFill>
              </a:rPr>
              <a:t> </a:t>
            </a:r>
            <a:r>
              <a:rPr lang="en-US" dirty="0" err="1">
                <a:solidFill>
                  <a:srgbClr val="0070C0"/>
                </a:solidFill>
              </a:rPr>
              <a:t>jako</a:t>
            </a:r>
            <a:r>
              <a:rPr lang="en-US" dirty="0">
                <a:solidFill>
                  <a:srgbClr val="0070C0"/>
                </a:solidFill>
              </a:rPr>
              <a:t> </a:t>
            </a:r>
            <a:r>
              <a:rPr lang="en-US" dirty="0" err="1">
                <a:solidFill>
                  <a:srgbClr val="0070C0"/>
                </a:solidFill>
              </a:rPr>
              <a:t>systém</a:t>
            </a:r>
            <a:endParaRPr lang="en-US" dirty="0">
              <a:solidFill>
                <a:srgbClr val="0070C0"/>
              </a:solidFill>
            </a:endParaRPr>
          </a:p>
        </p:txBody>
      </p:sp>
      <p:sp>
        <p:nvSpPr>
          <p:cNvPr id="3" name="Zástupný objekt pre obsah 2">
            <a:extLst>
              <a:ext uri="{FF2B5EF4-FFF2-40B4-BE49-F238E27FC236}">
                <a16:creationId xmlns="" xmlns:a16="http://schemas.microsoft.com/office/drawing/2014/main" id="{C8E01755-5D4F-44CE-ADED-1AF382953B6D}"/>
              </a:ext>
            </a:extLst>
          </p:cNvPr>
          <p:cNvSpPr>
            <a:spLocks noGrp="1"/>
          </p:cNvSpPr>
          <p:nvPr>
            <p:ph idx="1"/>
          </p:nvPr>
        </p:nvSpPr>
        <p:spPr/>
        <p:txBody>
          <a:bodyPr>
            <a:normAutofit fontScale="85000" lnSpcReduction="20000"/>
          </a:bodyPr>
          <a:lstStyle/>
          <a:p>
            <a:r>
              <a:rPr lang="en-US" b="1" dirty="0" err="1"/>
              <a:t>Pokud</a:t>
            </a:r>
            <a:r>
              <a:rPr lang="en-US" b="1" dirty="0"/>
              <a:t> </a:t>
            </a:r>
            <a:r>
              <a:rPr lang="en-US" b="1" dirty="0" err="1"/>
              <a:t>na</a:t>
            </a:r>
            <a:r>
              <a:rPr lang="en-US" b="1" dirty="0"/>
              <a:t> </a:t>
            </a:r>
            <a:r>
              <a:rPr lang="en-US" b="1" dirty="0" err="1"/>
              <a:t>podnik</a:t>
            </a:r>
            <a:r>
              <a:rPr lang="en-US" b="1" dirty="0"/>
              <a:t> </a:t>
            </a:r>
            <a:r>
              <a:rPr lang="en-US" b="1" dirty="0" err="1"/>
              <a:t>nahlížíme</a:t>
            </a:r>
            <a:r>
              <a:rPr lang="en-US" b="1" dirty="0"/>
              <a:t> </a:t>
            </a:r>
            <a:r>
              <a:rPr lang="en-US" b="1" dirty="0" err="1"/>
              <a:t>jako</a:t>
            </a:r>
            <a:r>
              <a:rPr lang="en-US" b="1" dirty="0"/>
              <a:t> </a:t>
            </a:r>
            <a:r>
              <a:rPr lang="en-US" b="1" dirty="0" err="1"/>
              <a:t>na</a:t>
            </a:r>
            <a:r>
              <a:rPr lang="en-US" b="1" dirty="0"/>
              <a:t> </a:t>
            </a:r>
            <a:r>
              <a:rPr lang="en-US" b="1" dirty="0" err="1"/>
              <a:t>systém</a:t>
            </a:r>
            <a:r>
              <a:rPr lang="en-US" b="1" dirty="0"/>
              <a:t>, </a:t>
            </a:r>
            <a:r>
              <a:rPr lang="en-US" b="1" dirty="0" err="1"/>
              <a:t>pak</a:t>
            </a:r>
            <a:r>
              <a:rPr lang="en-US" b="1" dirty="0"/>
              <a:t> se </a:t>
            </a:r>
            <a:r>
              <a:rPr lang="en-US" b="1" dirty="0" err="1"/>
              <a:t>jedná</a:t>
            </a:r>
            <a:r>
              <a:rPr lang="en-US" b="1" dirty="0"/>
              <a:t> o </a:t>
            </a:r>
            <a:r>
              <a:rPr lang="en-US" b="1" dirty="0" err="1"/>
              <a:t>živý</a:t>
            </a:r>
            <a:r>
              <a:rPr lang="en-US" b="1" dirty="0"/>
              <a:t>, </a:t>
            </a:r>
            <a:r>
              <a:rPr lang="en-US" b="1" dirty="0" err="1"/>
              <a:t>otevřený</a:t>
            </a:r>
            <a:r>
              <a:rPr lang="en-US" b="1" dirty="0"/>
              <a:t> a </a:t>
            </a:r>
            <a:r>
              <a:rPr lang="en-US" b="1" dirty="0" err="1"/>
              <a:t>komplexní</a:t>
            </a:r>
            <a:r>
              <a:rPr lang="en-US" b="1" dirty="0"/>
              <a:t> </a:t>
            </a:r>
            <a:r>
              <a:rPr lang="en-US" b="1" dirty="0" err="1"/>
              <a:t>systém</a:t>
            </a:r>
            <a:r>
              <a:rPr lang="en-US" b="1" dirty="0"/>
              <a:t>. </a:t>
            </a:r>
            <a:endParaRPr lang="cs-CZ" b="1" dirty="0" smtClean="0"/>
          </a:p>
          <a:p>
            <a:r>
              <a:rPr lang="cs-CZ" dirty="0"/>
              <a:t> </a:t>
            </a:r>
            <a:r>
              <a:rPr lang="cs-CZ" dirty="0" smtClean="0"/>
              <a:t>Jeho </a:t>
            </a:r>
            <a:r>
              <a:rPr lang="cs-CZ" dirty="0"/>
              <a:t>subsystémem je podnikový informační </a:t>
            </a:r>
            <a:r>
              <a:rPr lang="cs-CZ" dirty="0" smtClean="0"/>
              <a:t>systém</a:t>
            </a:r>
          </a:p>
          <a:p>
            <a:r>
              <a:rPr lang="cs-CZ" dirty="0" err="1" smtClean="0">
                <a:solidFill>
                  <a:srgbClr val="0070C0"/>
                </a:solidFill>
              </a:rPr>
              <a:t>Governance</a:t>
            </a:r>
            <a:r>
              <a:rPr lang="cs-CZ" dirty="0" smtClean="0">
                <a:solidFill>
                  <a:srgbClr val="0070C0"/>
                </a:solidFill>
              </a:rPr>
              <a:t>  </a:t>
            </a:r>
            <a:r>
              <a:rPr lang="cs-CZ" dirty="0">
                <a:solidFill>
                  <a:srgbClr val="0070C0"/>
                </a:solidFill>
              </a:rPr>
              <a:t>reprezentuje </a:t>
            </a:r>
            <a:r>
              <a:rPr lang="cs-CZ" b="1" dirty="0">
                <a:solidFill>
                  <a:srgbClr val="0070C0"/>
                </a:solidFill>
              </a:rPr>
              <a:t>postupy a procesy, </a:t>
            </a:r>
            <a:r>
              <a:rPr lang="cs-CZ" dirty="0">
                <a:solidFill>
                  <a:srgbClr val="0070C0"/>
                </a:solidFill>
              </a:rPr>
              <a:t>podle nichž je organizace řízena a kontrolována, dle kterých je určeno rozdělení práv a povinností mezi jednotlivými účastníky v organizaci a které stanovují pravidla a postupy pro rozhodování</a:t>
            </a:r>
            <a:r>
              <a:rPr lang="cs-CZ" dirty="0" smtClean="0">
                <a:solidFill>
                  <a:srgbClr val="0070C0"/>
                </a:solidFill>
              </a:rPr>
              <a:t>.</a:t>
            </a:r>
          </a:p>
          <a:p>
            <a:r>
              <a:rPr lang="cs-CZ" b="1" dirty="0" smtClean="0"/>
              <a:t>Principy </a:t>
            </a:r>
            <a:r>
              <a:rPr lang="cs-CZ" b="1" dirty="0" err="1"/>
              <a:t>governance</a:t>
            </a:r>
            <a:r>
              <a:rPr lang="cs-CZ" b="1" dirty="0"/>
              <a:t> </a:t>
            </a:r>
            <a:r>
              <a:rPr lang="cs-CZ" dirty="0"/>
              <a:t>jsou dnes přeneseny z korporací i na další formy organizací a hovoříme o podnikové (</a:t>
            </a:r>
            <a:r>
              <a:rPr lang="cs-CZ" dirty="0" err="1"/>
              <a:t>enterprise</a:t>
            </a:r>
            <a:r>
              <a:rPr lang="cs-CZ" dirty="0"/>
              <a:t>) </a:t>
            </a:r>
            <a:r>
              <a:rPr lang="cs-CZ" dirty="0" err="1"/>
              <a:t>governance</a:t>
            </a:r>
            <a:r>
              <a:rPr lang="cs-CZ" dirty="0"/>
              <a:t>, ale i</a:t>
            </a:r>
            <a:r>
              <a:rPr lang="cs-CZ" b="1" dirty="0">
                <a:solidFill>
                  <a:srgbClr val="00B050"/>
                </a:solidFill>
              </a:rPr>
              <a:t> </a:t>
            </a:r>
            <a:r>
              <a:rPr lang="cs-CZ" b="1" dirty="0" err="1">
                <a:solidFill>
                  <a:srgbClr val="00B050"/>
                </a:solidFill>
              </a:rPr>
              <a:t>governance</a:t>
            </a:r>
            <a:r>
              <a:rPr lang="cs-CZ" b="1" dirty="0">
                <a:solidFill>
                  <a:srgbClr val="00B050"/>
                </a:solidFill>
              </a:rPr>
              <a:t> v oblasti informačních technologií</a:t>
            </a:r>
            <a:r>
              <a:rPr lang="cs-CZ" b="1" dirty="0" smtClean="0">
                <a:solidFill>
                  <a:srgbClr val="00B050"/>
                </a:solidFill>
              </a:rPr>
              <a:t>.</a:t>
            </a:r>
          </a:p>
          <a:p>
            <a:endParaRPr lang="cs-CZ" dirty="0" smtClean="0"/>
          </a:p>
          <a:p>
            <a:endParaRPr lang="en-US" dirty="0"/>
          </a:p>
        </p:txBody>
      </p:sp>
      <p:sp>
        <p:nvSpPr>
          <p:cNvPr id="4" name="Zástupný objekt pre dátum 3">
            <a:extLst>
              <a:ext uri="{FF2B5EF4-FFF2-40B4-BE49-F238E27FC236}">
                <a16:creationId xmlns="" xmlns:a16="http://schemas.microsoft.com/office/drawing/2014/main" id="{D2A9FB6A-7667-41C0-AAA7-72884D5A9C52}"/>
              </a:ext>
            </a:extLst>
          </p:cNvPr>
          <p:cNvSpPr>
            <a:spLocks noGrp="1"/>
          </p:cNvSpPr>
          <p:nvPr>
            <p:ph type="dt" sz="half" idx="10"/>
          </p:nvPr>
        </p:nvSpPr>
        <p:spPr/>
        <p:txBody>
          <a:bodyPr/>
          <a:lstStyle/>
          <a:p>
            <a:r>
              <a:rPr lang="cs-CZ"/>
              <a:t>DOPLNIT</a:t>
            </a:r>
          </a:p>
        </p:txBody>
      </p:sp>
      <p:sp>
        <p:nvSpPr>
          <p:cNvPr id="5" name="Zástupný objekt pre pätu 4">
            <a:extLst>
              <a:ext uri="{FF2B5EF4-FFF2-40B4-BE49-F238E27FC236}">
                <a16:creationId xmlns="" xmlns:a16="http://schemas.microsoft.com/office/drawing/2014/main" id="{56DAB46D-33A4-49BA-A15E-761EC530F55E}"/>
              </a:ext>
            </a:extLst>
          </p:cNvPr>
          <p:cNvSpPr>
            <a:spLocks noGrp="1"/>
          </p:cNvSpPr>
          <p:nvPr>
            <p:ph type="ftr" sz="quarter" idx="11"/>
          </p:nvPr>
        </p:nvSpPr>
        <p:spPr/>
        <p:txBody>
          <a:bodyPr/>
          <a:lstStyle/>
          <a:p>
            <a:r>
              <a:rPr lang="cs-CZ"/>
              <a:t>DOPLNIT</a:t>
            </a:r>
          </a:p>
        </p:txBody>
      </p:sp>
      <p:sp>
        <p:nvSpPr>
          <p:cNvPr id="6" name="Zástupný objekt pre číslo snímky 5">
            <a:extLst>
              <a:ext uri="{FF2B5EF4-FFF2-40B4-BE49-F238E27FC236}">
                <a16:creationId xmlns="" xmlns:a16="http://schemas.microsoft.com/office/drawing/2014/main" id="{AF7F8BED-9585-47B2-866A-033AD33F6045}"/>
              </a:ext>
            </a:extLst>
          </p:cNvPr>
          <p:cNvSpPr>
            <a:spLocks noGrp="1"/>
          </p:cNvSpPr>
          <p:nvPr>
            <p:ph type="sldNum" sz="quarter" idx="12"/>
          </p:nvPr>
        </p:nvSpPr>
        <p:spPr/>
        <p:txBody>
          <a:bodyPr/>
          <a:lstStyle/>
          <a:p>
            <a:fld id="{23C50CF5-8073-4E39-98BA-D44C94ECF7E6}" type="slidenum">
              <a:rPr lang="cs-CZ" smtClean="0"/>
              <a:t>22</a:t>
            </a:fld>
            <a:endParaRPr lang="cs-CZ"/>
          </a:p>
        </p:txBody>
      </p:sp>
    </p:spTree>
    <p:extLst>
      <p:ext uri="{BB962C8B-B14F-4D97-AF65-F5344CB8AC3E}">
        <p14:creationId xmlns:p14="http://schemas.microsoft.com/office/powerpoint/2010/main" val="60390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23</a:t>
            </a:fld>
            <a:endParaRPr lang="cs-CZ"/>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8424936" cy="6044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465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70C0"/>
                </a:solidFill>
              </a:rPr>
              <a:t>Procesy</a:t>
            </a:r>
            <a:endParaRPr lang="cs-CZ" dirty="0">
              <a:solidFill>
                <a:srgbClr val="0070C0"/>
              </a:solidFill>
            </a:endParaRPr>
          </a:p>
        </p:txBody>
      </p:sp>
      <p:sp>
        <p:nvSpPr>
          <p:cNvPr id="3" name="Zástupný symbol pro obsah 2"/>
          <p:cNvSpPr>
            <a:spLocks noGrp="1"/>
          </p:cNvSpPr>
          <p:nvPr>
            <p:ph idx="1"/>
          </p:nvPr>
        </p:nvSpPr>
        <p:spPr/>
        <p:txBody>
          <a:bodyPr>
            <a:normAutofit fontScale="70000" lnSpcReduction="20000"/>
          </a:bodyPr>
          <a:lstStyle/>
          <a:p>
            <a:r>
              <a:rPr lang="en-US" dirty="0" smtClean="0">
                <a:solidFill>
                  <a:srgbClr val="0070C0"/>
                </a:solidFill>
              </a:rPr>
              <a:t>PROCES </a:t>
            </a:r>
            <a:r>
              <a:rPr lang="cs-CZ" dirty="0" smtClean="0">
                <a:solidFill>
                  <a:srgbClr val="0070C0"/>
                </a:solidFill>
              </a:rPr>
              <a:t>je </a:t>
            </a:r>
            <a:r>
              <a:rPr lang="cs-CZ" dirty="0">
                <a:solidFill>
                  <a:srgbClr val="0070C0"/>
                </a:solidFill>
              </a:rPr>
              <a:t>definován jako „soubor vzájemně souvisejících nebo vzájemně působících </a:t>
            </a:r>
            <a:r>
              <a:rPr lang="cs-CZ" b="1" dirty="0">
                <a:solidFill>
                  <a:srgbClr val="0070C0"/>
                </a:solidFill>
              </a:rPr>
              <a:t>činností, </a:t>
            </a:r>
            <a:r>
              <a:rPr lang="cs-CZ" dirty="0">
                <a:solidFill>
                  <a:srgbClr val="0070C0"/>
                </a:solidFill>
              </a:rPr>
              <a:t>který přeměňuje vstupy na výstupy“ </a:t>
            </a:r>
            <a:r>
              <a:rPr lang="cs-CZ" dirty="0"/>
              <a:t>(ČSN EN ISO 9000:2006</a:t>
            </a:r>
            <a:r>
              <a:rPr lang="cs-CZ" dirty="0" smtClean="0"/>
              <a:t>).</a:t>
            </a:r>
          </a:p>
          <a:p>
            <a:r>
              <a:rPr lang="cs-CZ" b="1" dirty="0"/>
              <a:t>Princip </a:t>
            </a:r>
            <a:r>
              <a:rPr lang="cs-CZ" b="1" dirty="0" smtClean="0"/>
              <a:t>dekompozice/kompozice</a:t>
            </a:r>
          </a:p>
          <a:p>
            <a:r>
              <a:rPr lang="cs-CZ" b="1" dirty="0">
                <a:solidFill>
                  <a:srgbClr val="0070C0"/>
                </a:solidFill>
              </a:rPr>
              <a:t>Základní (</a:t>
            </a:r>
            <a:r>
              <a:rPr lang="cs-CZ" b="1" dirty="0" err="1">
                <a:solidFill>
                  <a:srgbClr val="0070C0"/>
                </a:solidFill>
              </a:rPr>
              <a:t>core</a:t>
            </a:r>
            <a:r>
              <a:rPr lang="cs-CZ" b="1" dirty="0">
                <a:solidFill>
                  <a:srgbClr val="0070C0"/>
                </a:solidFill>
              </a:rPr>
              <a:t>) procesy</a:t>
            </a:r>
            <a:r>
              <a:rPr lang="cs-CZ" dirty="0">
                <a:solidFill>
                  <a:srgbClr val="0070C0"/>
                </a:solidFill>
              </a:rPr>
              <a:t>, kterými jsou zajišťovány hlavní podnikové funkce bezprostředně spojené s uspokojováním </a:t>
            </a:r>
            <a:r>
              <a:rPr lang="cs-CZ" b="1" dirty="0">
                <a:solidFill>
                  <a:srgbClr val="0070C0"/>
                </a:solidFill>
              </a:rPr>
              <a:t>potřeb zákazníků. </a:t>
            </a:r>
            <a:r>
              <a:rPr lang="cs-CZ" dirty="0"/>
              <a:t>Mají rozhodující podíl na „hodnotě“ finálního produktu podniku.</a:t>
            </a:r>
            <a:r>
              <a:rPr lang="cs-CZ" b="1" dirty="0"/>
              <a:t> </a:t>
            </a:r>
            <a:endParaRPr lang="cs-CZ" b="1" dirty="0" smtClean="0"/>
          </a:p>
          <a:p>
            <a:r>
              <a:rPr lang="cs-CZ" b="1" dirty="0" smtClean="0"/>
              <a:t> </a:t>
            </a:r>
            <a:r>
              <a:rPr lang="cs-CZ" b="1" dirty="0">
                <a:solidFill>
                  <a:srgbClr val="0070C0"/>
                </a:solidFill>
              </a:rPr>
              <a:t>Podpůrné procesy</a:t>
            </a:r>
            <a:r>
              <a:rPr lang="cs-CZ" dirty="0">
                <a:solidFill>
                  <a:srgbClr val="0070C0"/>
                </a:solidFill>
              </a:rPr>
              <a:t>, které probíhají uvnitř podniku a mají, jak název napovídá, </a:t>
            </a:r>
            <a:r>
              <a:rPr lang="cs-CZ" b="1" dirty="0">
                <a:solidFill>
                  <a:srgbClr val="0070C0"/>
                </a:solidFill>
              </a:rPr>
              <a:t>podpůrný charakter </a:t>
            </a:r>
            <a:r>
              <a:rPr lang="cs-CZ" dirty="0">
                <a:solidFill>
                  <a:srgbClr val="0070C0"/>
                </a:solidFill>
              </a:rPr>
              <a:t>pro základní procesy. </a:t>
            </a:r>
            <a:r>
              <a:rPr lang="cs-CZ" dirty="0"/>
              <a:t>Podpůrné procesy se zpravidla dále člení na služební (servisní) a průřezové. </a:t>
            </a:r>
            <a:endParaRPr lang="cs-CZ" dirty="0" smtClean="0"/>
          </a:p>
          <a:p>
            <a:r>
              <a:rPr lang="cs-CZ" b="1" dirty="0" smtClean="0"/>
              <a:t>Podpůrný </a:t>
            </a:r>
            <a:r>
              <a:rPr lang="cs-CZ" b="1" dirty="0"/>
              <a:t>služební proces</a:t>
            </a:r>
            <a:r>
              <a:rPr lang="cs-CZ" dirty="0"/>
              <a:t> je specializovaný na určitý produkt, který svým průběhem dodá od začátku do konce. </a:t>
            </a:r>
            <a:endParaRPr lang="cs-CZ" dirty="0" smtClean="0"/>
          </a:p>
          <a:p>
            <a:r>
              <a:rPr lang="cs-CZ" b="1" dirty="0" smtClean="0"/>
              <a:t>Podpůrné </a:t>
            </a:r>
            <a:r>
              <a:rPr lang="cs-CZ" b="1" dirty="0"/>
              <a:t>průřezové procesy</a:t>
            </a:r>
            <a:r>
              <a:rPr lang="cs-CZ" dirty="0"/>
              <a:t> mají relativně samostatnou logiku průběhu, slouží mnoha okolním procesům, jimž poskytují dílčí produkty dle potřeby</a:t>
            </a: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24</a:t>
            </a:fld>
            <a:endParaRPr lang="cs-CZ"/>
          </a:p>
        </p:txBody>
      </p:sp>
    </p:spTree>
    <p:extLst>
      <p:ext uri="{BB962C8B-B14F-4D97-AF65-F5344CB8AC3E}">
        <p14:creationId xmlns:p14="http://schemas.microsoft.com/office/powerpoint/2010/main" val="18132349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70C0"/>
                </a:solidFill>
              </a:rPr>
              <a:t>Podnikový informační systém</a:t>
            </a:r>
          </a:p>
        </p:txBody>
      </p:sp>
      <p:sp>
        <p:nvSpPr>
          <p:cNvPr id="3" name="Zástupný symbol pro obsah 2"/>
          <p:cNvSpPr>
            <a:spLocks noGrp="1"/>
          </p:cNvSpPr>
          <p:nvPr>
            <p:ph idx="1"/>
          </p:nvPr>
        </p:nvSpPr>
        <p:spPr/>
        <p:txBody>
          <a:bodyPr>
            <a:normAutofit fontScale="92500"/>
          </a:bodyPr>
          <a:lstStyle/>
          <a:p>
            <a:r>
              <a:rPr lang="cs-CZ" dirty="0">
                <a:solidFill>
                  <a:srgbClr val="0070C0"/>
                </a:solidFill>
              </a:rPr>
              <a:t>(Podnikový) informační systém (IS, respektive PIS) představuje konzistentní uspořádanou množinu komponent spolupracujících za účelem </a:t>
            </a:r>
            <a:r>
              <a:rPr lang="cs-CZ" b="1" dirty="0">
                <a:solidFill>
                  <a:srgbClr val="0070C0"/>
                </a:solidFill>
              </a:rPr>
              <a:t>tvorby, </a:t>
            </a:r>
            <a:r>
              <a:rPr lang="cs-CZ" dirty="0">
                <a:solidFill>
                  <a:srgbClr val="0070C0"/>
                </a:solidFill>
              </a:rPr>
              <a:t>shromažďování, zpracování, přenášení a rozšiřování informací. </a:t>
            </a:r>
            <a:endParaRPr lang="cs-CZ" dirty="0" smtClean="0">
              <a:solidFill>
                <a:srgbClr val="0070C0"/>
              </a:solidFill>
            </a:endParaRPr>
          </a:p>
          <a:p>
            <a:r>
              <a:rPr lang="cs-CZ" b="1" dirty="0" smtClean="0"/>
              <a:t>Prvky </a:t>
            </a:r>
            <a:r>
              <a:rPr lang="cs-CZ" b="1" dirty="0"/>
              <a:t>informačního systému</a:t>
            </a:r>
            <a:r>
              <a:rPr lang="cs-CZ" dirty="0"/>
              <a:t> tvoří </a:t>
            </a:r>
            <a:r>
              <a:rPr lang="cs-CZ" b="1" dirty="0">
                <a:solidFill>
                  <a:srgbClr val="FF0000"/>
                </a:solidFill>
              </a:rPr>
              <a:t>lidé</a:t>
            </a:r>
            <a:r>
              <a:rPr lang="cs-CZ" dirty="0">
                <a:solidFill>
                  <a:srgbClr val="FF0000"/>
                </a:solidFill>
              </a:rPr>
              <a:t>,</a:t>
            </a:r>
            <a:r>
              <a:rPr lang="cs-CZ" dirty="0"/>
              <a:t> respektive uživatelé informací, a</a:t>
            </a:r>
            <a:r>
              <a:rPr lang="cs-CZ" dirty="0">
                <a:solidFill>
                  <a:srgbClr val="FF0000"/>
                </a:solidFill>
              </a:rPr>
              <a:t> </a:t>
            </a:r>
            <a:r>
              <a:rPr lang="cs-CZ" b="1" dirty="0">
                <a:solidFill>
                  <a:srgbClr val="FF0000"/>
                </a:solidFill>
              </a:rPr>
              <a:t>informatické zdroje</a:t>
            </a:r>
            <a:r>
              <a:rPr lang="cs-CZ" b="1" dirty="0" smtClean="0">
                <a:solidFill>
                  <a:srgbClr val="FF0000"/>
                </a:solidFill>
              </a:rPr>
              <a:t>.</a:t>
            </a:r>
          </a:p>
          <a:p>
            <a:r>
              <a:rPr lang="cs-CZ" b="1" dirty="0" smtClean="0"/>
              <a:t> </a:t>
            </a:r>
            <a:r>
              <a:rPr lang="cs-CZ" b="1" dirty="0"/>
              <a:t>Komponenta </a:t>
            </a:r>
            <a:r>
              <a:rPr lang="cs-CZ" dirty="0"/>
              <a:t>je tvořena jedním nebo více prvky </a:t>
            </a: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25</a:t>
            </a:fld>
            <a:endParaRPr lang="cs-CZ"/>
          </a:p>
        </p:txBody>
      </p:sp>
    </p:spTree>
    <p:extLst>
      <p:ext uri="{BB962C8B-B14F-4D97-AF65-F5344CB8AC3E}">
        <p14:creationId xmlns:p14="http://schemas.microsoft.com/office/powerpoint/2010/main" val="4234846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Prvky podnikového informačního systému a vztah tohoto systému k </a:t>
            </a:r>
            <a:r>
              <a:rPr lang="cs-CZ" sz="3600" dirty="0" smtClean="0"/>
              <a:t>podniku</a:t>
            </a:r>
            <a:endParaRPr lang="cs-CZ" sz="3600"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26</a:t>
            </a:fld>
            <a:endParaRPr lang="cs-CZ"/>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 y="1484784"/>
            <a:ext cx="8060839" cy="453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9223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Podnikový informační systém</a:t>
            </a:r>
          </a:p>
        </p:txBody>
      </p:sp>
      <p:sp>
        <p:nvSpPr>
          <p:cNvPr id="3" name="Zástupný symbol pro obsah 2"/>
          <p:cNvSpPr>
            <a:spLocks noGrp="1"/>
          </p:cNvSpPr>
          <p:nvPr>
            <p:ph idx="1"/>
          </p:nvPr>
        </p:nvSpPr>
        <p:spPr/>
        <p:txBody>
          <a:bodyPr>
            <a:normAutofit fontScale="85000" lnSpcReduction="10000"/>
          </a:bodyPr>
          <a:lstStyle/>
          <a:p>
            <a:r>
              <a:rPr lang="cs-CZ" b="1" dirty="0" smtClean="0"/>
              <a:t>Lidé</a:t>
            </a:r>
            <a:r>
              <a:rPr lang="cs-CZ" dirty="0" smtClean="0"/>
              <a:t> </a:t>
            </a:r>
            <a:r>
              <a:rPr lang="cs-CZ" dirty="0"/>
              <a:t>představují významný prvek podnikového informačního systému</a:t>
            </a:r>
            <a:r>
              <a:rPr lang="cs-CZ" dirty="0" smtClean="0"/>
              <a:t>.</a:t>
            </a:r>
          </a:p>
          <a:p>
            <a:r>
              <a:rPr lang="cs-CZ" dirty="0" smtClean="0"/>
              <a:t> </a:t>
            </a:r>
            <a:r>
              <a:rPr lang="cs-CZ" dirty="0"/>
              <a:t>Lze uvažovat minimálně o dvou základních kategoriích – uživatelích a IT personálu (</a:t>
            </a:r>
            <a:r>
              <a:rPr lang="cs-CZ" dirty="0" smtClean="0"/>
              <a:t>informaticích</a:t>
            </a:r>
          </a:p>
          <a:p>
            <a:r>
              <a:rPr lang="cs-CZ" b="1" dirty="0"/>
              <a:t>Data (</a:t>
            </a:r>
            <a:r>
              <a:rPr lang="cs-CZ" b="1" dirty="0" err="1"/>
              <a:t>jedn</a:t>
            </a:r>
            <a:r>
              <a:rPr lang="cs-CZ" b="1" dirty="0"/>
              <a:t>. č. údaj) </a:t>
            </a:r>
            <a:r>
              <a:rPr lang="cs-CZ" dirty="0"/>
              <a:t>jsou formalizovaný záznam lidského poznání pomocí symbolů (znaků), který je schopný přenosu, uchování, interpretace či </a:t>
            </a:r>
            <a:r>
              <a:rPr lang="cs-CZ" dirty="0" smtClean="0"/>
              <a:t>zpracován</a:t>
            </a:r>
          </a:p>
          <a:p>
            <a:pPr lvl="1"/>
            <a:r>
              <a:rPr lang="cs-CZ" dirty="0"/>
              <a:t>Data o společenských podmínkách podnikání. </a:t>
            </a:r>
            <a:endParaRPr lang="cs-CZ" dirty="0" smtClean="0"/>
          </a:p>
          <a:p>
            <a:pPr lvl="1"/>
            <a:r>
              <a:rPr lang="cs-CZ" dirty="0" smtClean="0"/>
              <a:t>Data </a:t>
            </a:r>
            <a:r>
              <a:rPr lang="cs-CZ" dirty="0"/>
              <a:t>o </a:t>
            </a:r>
            <a:r>
              <a:rPr lang="cs-CZ" dirty="0" smtClean="0"/>
              <a:t>trhu</a:t>
            </a:r>
          </a:p>
          <a:p>
            <a:pPr lvl="1"/>
            <a:r>
              <a:rPr lang="cs-CZ" dirty="0" smtClean="0"/>
              <a:t>Interní </a:t>
            </a:r>
            <a:r>
              <a:rPr lang="cs-CZ" dirty="0"/>
              <a:t>data </a:t>
            </a:r>
            <a:r>
              <a:rPr lang="cs-CZ" dirty="0" smtClean="0"/>
              <a:t>podniku</a:t>
            </a:r>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27</a:t>
            </a:fld>
            <a:endParaRPr lang="cs-CZ"/>
          </a:p>
        </p:txBody>
      </p:sp>
    </p:spTree>
    <p:extLst>
      <p:ext uri="{BB962C8B-B14F-4D97-AF65-F5344CB8AC3E}">
        <p14:creationId xmlns:p14="http://schemas.microsoft.com/office/powerpoint/2010/main" val="854705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Podnikový informační systém</a:t>
            </a:r>
          </a:p>
        </p:txBody>
      </p:sp>
      <p:sp>
        <p:nvSpPr>
          <p:cNvPr id="3" name="Zástupný symbol pro obsah 2"/>
          <p:cNvSpPr>
            <a:spLocks noGrp="1"/>
          </p:cNvSpPr>
          <p:nvPr>
            <p:ph idx="1"/>
          </p:nvPr>
        </p:nvSpPr>
        <p:spPr/>
        <p:txBody>
          <a:bodyPr>
            <a:normAutofit fontScale="92500" lnSpcReduction="10000"/>
          </a:bodyPr>
          <a:lstStyle/>
          <a:p>
            <a:r>
              <a:rPr lang="cs-CZ" b="1" dirty="0"/>
              <a:t>Informační technologie </a:t>
            </a:r>
            <a:r>
              <a:rPr lang="cs-CZ" dirty="0"/>
              <a:t>jsou postupy a metody vyjádření, zachycení, zpracování, ukládání, uchovávání a přenášení informací. </a:t>
            </a:r>
            <a:endParaRPr lang="cs-CZ" dirty="0" smtClean="0"/>
          </a:p>
          <a:p>
            <a:r>
              <a:rPr lang="cs-CZ" b="1" dirty="0" smtClean="0"/>
              <a:t>Software </a:t>
            </a:r>
            <a:r>
              <a:rPr lang="cs-CZ" b="1" dirty="0"/>
              <a:t>je označení pro informační technologie</a:t>
            </a:r>
            <a:r>
              <a:rPr lang="cs-CZ" dirty="0"/>
              <a:t>, které jsou vkládány do speciálních strojů – počítačů</a:t>
            </a:r>
            <a:r>
              <a:rPr lang="cs-CZ" dirty="0" smtClean="0"/>
              <a:t>.</a:t>
            </a:r>
          </a:p>
          <a:p>
            <a:r>
              <a:rPr lang="cs-CZ" b="1" dirty="0" smtClean="0"/>
              <a:t>Hardware </a:t>
            </a:r>
            <a:r>
              <a:rPr lang="cs-CZ" b="1" dirty="0"/>
              <a:t>je označení pro širokou škálu různých zařízení </a:t>
            </a:r>
            <a:r>
              <a:rPr lang="cs-CZ" dirty="0"/>
              <a:t>(počítače a další stroje včetně příslušenství), která jsou využívána v informačním systému</a:t>
            </a: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28</a:t>
            </a:fld>
            <a:endParaRPr lang="cs-CZ"/>
          </a:p>
        </p:txBody>
      </p:sp>
    </p:spTree>
    <p:extLst>
      <p:ext uri="{BB962C8B-B14F-4D97-AF65-F5344CB8AC3E}">
        <p14:creationId xmlns:p14="http://schemas.microsoft.com/office/powerpoint/2010/main" val="14374493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70C0"/>
                </a:solidFill>
              </a:rPr>
              <a:t>Podnikový informační systém</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a:solidFill>
                  <a:srgbClr val="0070C0"/>
                </a:solidFill>
              </a:rPr>
              <a:t>Aplikace IT (ASW) </a:t>
            </a:r>
            <a:r>
              <a:rPr lang="cs-CZ" dirty="0"/>
              <a:t>v určitém kontextu poskytuje funkce uživatelům a manipuluje s daty s tím, že využívá softwaru, hardwaru a </a:t>
            </a:r>
            <a:r>
              <a:rPr lang="cs-CZ" dirty="0" smtClean="0"/>
              <a:t>lidí</a:t>
            </a:r>
          </a:p>
          <a:p>
            <a:pPr marL="0" indent="0">
              <a:buNone/>
            </a:pPr>
            <a:r>
              <a:rPr lang="cs-CZ" dirty="0">
                <a:solidFill>
                  <a:srgbClr val="0070C0"/>
                </a:solidFill>
              </a:rPr>
              <a:t>■</a:t>
            </a:r>
            <a:r>
              <a:rPr lang="cs-CZ" b="1" dirty="0">
                <a:solidFill>
                  <a:srgbClr val="0070C0"/>
                </a:solidFill>
              </a:rPr>
              <a:t>transakční aplikace </a:t>
            </a:r>
            <a:r>
              <a:rPr lang="cs-CZ" dirty="0"/>
              <a:t>orientované na manipulaci s daty, které jsou spojeny s byznys transakcemi;     </a:t>
            </a:r>
            <a:r>
              <a:rPr lang="cs-CZ" dirty="0">
                <a:solidFill>
                  <a:srgbClr val="0070C0"/>
                </a:solidFill>
              </a:rPr>
              <a:t>■</a:t>
            </a:r>
            <a:r>
              <a:rPr lang="cs-CZ" b="1" dirty="0">
                <a:solidFill>
                  <a:srgbClr val="0070C0"/>
                </a:solidFill>
              </a:rPr>
              <a:t>aplikace pro podporu rozhodování</a:t>
            </a:r>
            <a:r>
              <a:rPr lang="cs-CZ" dirty="0">
                <a:solidFill>
                  <a:srgbClr val="0070C0"/>
                </a:solidFill>
              </a:rPr>
              <a:t>, </a:t>
            </a:r>
            <a:r>
              <a:rPr lang="cs-CZ" dirty="0"/>
              <a:t>orientované nejen na podporu rozhodování na všech stupních řízení, ale též na řízení výkonnosti podniku;     </a:t>
            </a:r>
            <a:r>
              <a:rPr lang="cs-CZ" dirty="0">
                <a:solidFill>
                  <a:srgbClr val="0070C0"/>
                </a:solidFill>
              </a:rPr>
              <a:t>■</a:t>
            </a:r>
            <a:r>
              <a:rPr lang="cs-CZ" b="1" dirty="0">
                <a:solidFill>
                  <a:srgbClr val="0070C0"/>
                </a:solidFill>
              </a:rPr>
              <a:t>infrastrukturní aplikace </a:t>
            </a:r>
            <a:r>
              <a:rPr lang="cs-CZ" dirty="0"/>
              <a:t>nabízející funkcionalitu a manipulaci s daty, která má být dostupná všem a napříč podnikem</a:t>
            </a:r>
          </a:p>
          <a:p>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29</a:t>
            </a:fld>
            <a:endParaRPr lang="cs-CZ"/>
          </a:p>
        </p:txBody>
      </p:sp>
    </p:spTree>
    <p:extLst>
      <p:ext uri="{BB962C8B-B14F-4D97-AF65-F5344CB8AC3E}">
        <p14:creationId xmlns:p14="http://schemas.microsoft.com/office/powerpoint/2010/main" val="1412419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zdroje </a:t>
            </a:r>
          </a:p>
        </p:txBody>
      </p:sp>
      <p:sp>
        <p:nvSpPr>
          <p:cNvPr id="3" name="Zástupný symbol pro obsah 2"/>
          <p:cNvSpPr>
            <a:spLocks noGrp="1"/>
          </p:cNvSpPr>
          <p:nvPr>
            <p:ph idx="1"/>
          </p:nvPr>
        </p:nvSpPr>
        <p:spPr/>
        <p:txBody>
          <a:bodyPr>
            <a:normAutofit fontScale="85000" lnSpcReduction="20000"/>
          </a:bodyPr>
          <a:lstStyle/>
          <a:p>
            <a:r>
              <a:rPr lang="cs-CZ" dirty="0"/>
              <a:t>Kniha : </a:t>
            </a:r>
          </a:p>
          <a:p>
            <a:r>
              <a:rPr lang="cs-CZ" b="1" dirty="0"/>
              <a:t>Ing. Libor Gála, Ph.D. ,Doc. Ing. Jan Pour, </a:t>
            </a:r>
            <a:r>
              <a:rPr lang="cs-CZ" b="1" dirty="0" err="1"/>
              <a:t>CSc.,Ing</a:t>
            </a:r>
            <a:r>
              <a:rPr lang="cs-CZ" b="1" dirty="0"/>
              <a:t>. Zuzana Šedivá, Ph.D.</a:t>
            </a:r>
          </a:p>
          <a:p>
            <a:r>
              <a:rPr lang="cs-CZ" b="1" dirty="0"/>
              <a:t>Podniková informatika</a:t>
            </a:r>
          </a:p>
          <a:p>
            <a:r>
              <a:rPr lang="cs-CZ" b="1" dirty="0"/>
              <a:t>Počítačové aplikace v podnikové a mezipodnikové praxi</a:t>
            </a:r>
          </a:p>
          <a:p>
            <a:r>
              <a:rPr lang="cs-CZ" b="1" dirty="0"/>
              <a:t>3., aktualizované vydání</a:t>
            </a:r>
          </a:p>
          <a:p>
            <a:r>
              <a:rPr lang="cs-CZ" dirty="0"/>
              <a:t>Vydala </a:t>
            </a:r>
            <a:r>
              <a:rPr lang="cs-CZ" dirty="0" err="1"/>
              <a:t>Grada</a:t>
            </a:r>
            <a:r>
              <a:rPr lang="cs-CZ" dirty="0"/>
              <a:t> </a:t>
            </a:r>
            <a:r>
              <a:rPr lang="cs-CZ" dirty="0" err="1"/>
              <a:t>Publishing</a:t>
            </a:r>
            <a:r>
              <a:rPr lang="cs-CZ" dirty="0"/>
              <a:t>, 2015</a:t>
            </a:r>
          </a:p>
          <a:p>
            <a:endParaRPr lang="cs-CZ" dirty="0"/>
          </a:p>
          <a:p>
            <a:r>
              <a:rPr lang="en-US" dirty="0" smtClean="0"/>
              <a:t>DAL</a:t>
            </a:r>
            <a:r>
              <a:rPr lang="cs-CZ" dirty="0" smtClean="0"/>
              <a:t>ŠÍ ZDROJ :</a:t>
            </a:r>
            <a:endParaRPr lang="cs-CZ" dirty="0"/>
          </a:p>
          <a:p>
            <a:r>
              <a:rPr lang="cs-CZ" dirty="0"/>
              <a:t>Informační portál: https://mbi.vse.cz/mbi/index.html#</a:t>
            </a:r>
          </a:p>
        </p:txBody>
      </p:sp>
      <p:sp>
        <p:nvSpPr>
          <p:cNvPr id="4" name="Zástupný symbol pro datum 3"/>
          <p:cNvSpPr>
            <a:spLocks noGrp="1"/>
          </p:cNvSpPr>
          <p:nvPr>
            <p:ph type="dt" sz="half" idx="10"/>
          </p:nvPr>
        </p:nvSpPr>
        <p:spPr/>
        <p:txBody>
          <a:bodyPr/>
          <a:lstStyle/>
          <a:p>
            <a:r>
              <a:rPr lang="cs-CZ"/>
              <a:t>DOPLNIT</a:t>
            </a:r>
          </a:p>
        </p:txBody>
      </p:sp>
      <p:sp>
        <p:nvSpPr>
          <p:cNvPr id="5" name="Zástupný symbol pro zápatí 4"/>
          <p:cNvSpPr>
            <a:spLocks noGrp="1"/>
          </p:cNvSpPr>
          <p:nvPr>
            <p:ph type="ftr" sz="quarter" idx="11"/>
          </p:nvPr>
        </p:nvSpPr>
        <p:spPr/>
        <p:txBody>
          <a:bodyPr/>
          <a:lstStyle/>
          <a:p>
            <a:r>
              <a:rPr lang="cs-CZ"/>
              <a:t>DOPLNIT</a:t>
            </a:r>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a:t>
            </a:fld>
            <a:endParaRPr lang="cs-CZ"/>
          </a:p>
        </p:txBody>
      </p:sp>
    </p:spTree>
    <p:extLst>
      <p:ext uri="{BB962C8B-B14F-4D97-AF65-F5344CB8AC3E}">
        <p14:creationId xmlns:p14="http://schemas.microsoft.com/office/powerpoint/2010/main" val="17669748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Podnikový informační systém</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a:t>Aplikace se pak orientují na:  </a:t>
            </a:r>
            <a:endParaRPr lang="cs-CZ" b="1" dirty="0" smtClean="0"/>
          </a:p>
          <a:p>
            <a:pPr marL="0" indent="0">
              <a:buNone/>
            </a:pPr>
            <a:r>
              <a:rPr lang="cs-CZ" dirty="0" smtClean="0"/>
              <a:t>■</a:t>
            </a:r>
            <a:r>
              <a:rPr lang="cs-CZ" dirty="0"/>
              <a:t>řízení zdrojů podniku, realizaci podnikových funkcí včetně rozvoje podniku a jeho produktů;     </a:t>
            </a:r>
            <a:endParaRPr lang="cs-CZ" dirty="0" smtClean="0"/>
          </a:p>
          <a:p>
            <a:pPr marL="0" indent="0">
              <a:buNone/>
            </a:pPr>
            <a:r>
              <a:rPr lang="cs-CZ" dirty="0" smtClean="0"/>
              <a:t>■</a:t>
            </a:r>
            <a:r>
              <a:rPr lang="cs-CZ" dirty="0"/>
              <a:t>partnery v dodavatelském řetězci včetně podpory řízení těchto řetězců;     </a:t>
            </a:r>
            <a:endParaRPr lang="cs-CZ" dirty="0" smtClean="0"/>
          </a:p>
          <a:p>
            <a:pPr marL="0" indent="0">
              <a:buNone/>
            </a:pPr>
            <a:r>
              <a:rPr lang="cs-CZ" dirty="0" smtClean="0"/>
              <a:t>■</a:t>
            </a:r>
            <a:r>
              <a:rPr lang="cs-CZ" dirty="0"/>
              <a:t>zákazníky – aby s nimi podnik mohl budovat dlouhodobý vztah loajality;     </a:t>
            </a:r>
            <a:endParaRPr lang="cs-CZ" dirty="0" smtClean="0"/>
          </a:p>
          <a:p>
            <a:pPr marL="0" indent="0">
              <a:buNone/>
            </a:pPr>
            <a:r>
              <a:rPr lang="cs-CZ" dirty="0" smtClean="0"/>
              <a:t>■</a:t>
            </a:r>
            <a:r>
              <a:rPr lang="cs-CZ" dirty="0"/>
              <a:t>další strany z okolí podniku (veřejná správa, konkurence);     </a:t>
            </a:r>
            <a:endParaRPr lang="cs-CZ" dirty="0" smtClean="0"/>
          </a:p>
          <a:p>
            <a:pPr marL="0" indent="0">
              <a:buNone/>
            </a:pPr>
            <a:r>
              <a:rPr lang="cs-CZ" dirty="0" smtClean="0"/>
              <a:t>■</a:t>
            </a:r>
            <a:r>
              <a:rPr lang="cs-CZ" dirty="0"/>
              <a:t>zvyšování osobní produktivity jednotlivců</a:t>
            </a: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30</a:t>
            </a:fld>
            <a:endParaRPr lang="cs-CZ"/>
          </a:p>
        </p:txBody>
      </p:sp>
    </p:spTree>
    <p:extLst>
      <p:ext uri="{BB962C8B-B14F-4D97-AF65-F5344CB8AC3E}">
        <p14:creationId xmlns:p14="http://schemas.microsoft.com/office/powerpoint/2010/main" val="1929096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Podnikový informační systém</a:t>
            </a:r>
          </a:p>
        </p:txBody>
      </p:sp>
      <p:sp>
        <p:nvSpPr>
          <p:cNvPr id="3" name="Zástupný symbol pro obsah 2"/>
          <p:cNvSpPr>
            <a:spLocks noGrp="1"/>
          </p:cNvSpPr>
          <p:nvPr>
            <p:ph idx="1"/>
          </p:nvPr>
        </p:nvSpPr>
        <p:spPr/>
        <p:txBody>
          <a:bodyPr>
            <a:normAutofit/>
          </a:bodyPr>
          <a:lstStyle/>
          <a:p>
            <a:pPr marL="0" indent="0">
              <a:buNone/>
            </a:pPr>
            <a:r>
              <a:rPr lang="cs-CZ" dirty="0" smtClean="0"/>
              <a:t>Pro </a:t>
            </a:r>
            <a:r>
              <a:rPr lang="cs-CZ" dirty="0"/>
              <a:t>odlišení aplikačního softwaru od ostatního softwaru bude ostatní software reprezentován: </a:t>
            </a:r>
            <a:endParaRPr lang="cs-CZ" dirty="0" smtClean="0"/>
          </a:p>
          <a:p>
            <a:pPr marL="0" indent="0">
              <a:buNone/>
            </a:pPr>
            <a:r>
              <a:rPr lang="cs-CZ" dirty="0" smtClean="0"/>
              <a:t>■</a:t>
            </a:r>
            <a:r>
              <a:rPr lang="cs-CZ" b="1" dirty="0"/>
              <a:t>základním softwarem (ZSW), </a:t>
            </a:r>
            <a:r>
              <a:rPr lang="cs-CZ" dirty="0"/>
              <a:t>který umožňuje provozovat aplikace IT a zajišťuje pro ně soustavu služeb;     </a:t>
            </a:r>
            <a:endParaRPr lang="cs-CZ" dirty="0" smtClean="0"/>
          </a:p>
          <a:p>
            <a:pPr marL="0" indent="0">
              <a:buNone/>
            </a:pPr>
            <a:r>
              <a:rPr lang="cs-CZ" b="1" dirty="0" smtClean="0"/>
              <a:t>■</a:t>
            </a:r>
            <a:r>
              <a:rPr lang="cs-CZ" b="1" dirty="0"/>
              <a:t>softwarem podporující rozvoj informačního systému</a:t>
            </a:r>
            <a:r>
              <a:rPr lang="cs-CZ" dirty="0"/>
              <a:t>, vývoj ASW a řízení provozu informačního systému.</a:t>
            </a: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31</a:t>
            </a:fld>
            <a:endParaRPr lang="cs-CZ"/>
          </a:p>
        </p:txBody>
      </p:sp>
    </p:spTree>
    <p:extLst>
      <p:ext uri="{BB962C8B-B14F-4D97-AF65-F5344CB8AC3E}">
        <p14:creationId xmlns:p14="http://schemas.microsoft.com/office/powerpoint/2010/main" val="3784021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70C0"/>
                </a:solidFill>
              </a:rPr>
              <a:t>Podnikový informační systém</a:t>
            </a:r>
          </a:p>
        </p:txBody>
      </p:sp>
      <p:sp>
        <p:nvSpPr>
          <p:cNvPr id="3" name="Zástupný symbol pro obsah 2"/>
          <p:cNvSpPr>
            <a:spLocks noGrp="1"/>
          </p:cNvSpPr>
          <p:nvPr>
            <p:ph idx="1"/>
          </p:nvPr>
        </p:nvSpPr>
        <p:spPr/>
        <p:txBody>
          <a:bodyPr>
            <a:normAutofit fontScale="92500" lnSpcReduction="20000"/>
          </a:bodyPr>
          <a:lstStyle/>
          <a:p>
            <a:r>
              <a:rPr lang="cs-CZ" b="1" dirty="0" smtClean="0"/>
              <a:t>Řízení PIS.</a:t>
            </a:r>
            <a:r>
              <a:rPr lang="cs-CZ" dirty="0" smtClean="0"/>
              <a:t> Je komplexní </a:t>
            </a:r>
            <a:r>
              <a:rPr lang="cs-CZ" dirty="0"/>
              <a:t>proces, v němž je realizováno </a:t>
            </a:r>
            <a:r>
              <a:rPr lang="cs-CZ" b="1" dirty="0"/>
              <a:t>plánování, organizování, vedení lidí a kontrola</a:t>
            </a:r>
            <a:r>
              <a:rPr lang="cs-CZ" b="1" dirty="0" smtClean="0"/>
              <a:t>.</a:t>
            </a:r>
          </a:p>
          <a:p>
            <a:r>
              <a:rPr lang="cs-CZ" dirty="0" smtClean="0"/>
              <a:t> </a:t>
            </a:r>
            <a:r>
              <a:rPr lang="cs-CZ" dirty="0">
                <a:solidFill>
                  <a:srgbClr val="0070C0"/>
                </a:solidFill>
              </a:rPr>
              <a:t>V oblasti podnikového informačního systému </a:t>
            </a:r>
            <a:r>
              <a:rPr lang="cs-CZ" dirty="0" smtClean="0">
                <a:solidFill>
                  <a:srgbClr val="0070C0"/>
                </a:solidFill>
              </a:rPr>
              <a:t> řízení PIS označujeme </a:t>
            </a:r>
            <a:r>
              <a:rPr lang="cs-CZ" dirty="0">
                <a:solidFill>
                  <a:srgbClr val="0070C0"/>
                </a:solidFill>
              </a:rPr>
              <a:t>pojmem</a:t>
            </a:r>
            <a:r>
              <a:rPr lang="cs-CZ" b="1" dirty="0">
                <a:solidFill>
                  <a:srgbClr val="0070C0"/>
                </a:solidFill>
              </a:rPr>
              <a:t> </a:t>
            </a:r>
            <a:r>
              <a:rPr lang="cs-CZ" b="1" dirty="0" smtClean="0">
                <a:solidFill>
                  <a:srgbClr val="0070C0"/>
                </a:solidFill>
              </a:rPr>
              <a:t>IT management  nebo </a:t>
            </a:r>
            <a:r>
              <a:rPr lang="cs-CZ" b="1" dirty="0">
                <a:solidFill>
                  <a:srgbClr val="0070C0"/>
                </a:solidFill>
              </a:rPr>
              <a:t>řízení podnikové informatiky</a:t>
            </a:r>
            <a:r>
              <a:rPr lang="cs-CZ" b="1" dirty="0" smtClean="0">
                <a:solidFill>
                  <a:srgbClr val="0070C0"/>
                </a:solidFill>
              </a:rPr>
              <a:t>.</a:t>
            </a:r>
          </a:p>
          <a:p>
            <a:r>
              <a:rPr lang="cs-CZ" dirty="0" smtClean="0"/>
              <a:t> </a:t>
            </a:r>
            <a:r>
              <a:rPr lang="cs-CZ" dirty="0"/>
              <a:t>A stejně jako na úrovni podniku i v oblasti podnikového informačního systému došlo k vyčlenění </a:t>
            </a:r>
            <a:r>
              <a:rPr lang="cs-CZ" dirty="0" err="1"/>
              <a:t>governance</a:t>
            </a:r>
            <a:r>
              <a:rPr lang="cs-CZ" dirty="0"/>
              <a:t>. </a:t>
            </a:r>
            <a:endParaRPr lang="cs-CZ" dirty="0" smtClean="0"/>
          </a:p>
          <a:p>
            <a:r>
              <a:rPr lang="cs-CZ" dirty="0" smtClean="0"/>
              <a:t>Tato </a:t>
            </a:r>
            <a:r>
              <a:rPr lang="cs-CZ" dirty="0"/>
              <a:t>skupina procesů je potom označována jako </a:t>
            </a:r>
            <a:r>
              <a:rPr lang="cs-CZ" b="1" dirty="0"/>
              <a:t>IT </a:t>
            </a:r>
            <a:r>
              <a:rPr lang="cs-CZ" b="1" dirty="0" err="1"/>
              <a:t>governance</a:t>
            </a:r>
            <a:endParaRPr lang="cs-CZ" b="1"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32</a:t>
            </a:fld>
            <a:endParaRPr lang="cs-CZ"/>
          </a:p>
        </p:txBody>
      </p:sp>
    </p:spTree>
    <p:extLst>
      <p:ext uri="{BB962C8B-B14F-4D97-AF65-F5344CB8AC3E}">
        <p14:creationId xmlns:p14="http://schemas.microsoft.com/office/powerpoint/2010/main" val="10613587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Podnikový informační systém</a:t>
            </a:r>
          </a:p>
        </p:txBody>
      </p:sp>
      <p:sp>
        <p:nvSpPr>
          <p:cNvPr id="3" name="Zástupný symbol pro obsah 2"/>
          <p:cNvSpPr>
            <a:spLocks noGrp="1"/>
          </p:cNvSpPr>
          <p:nvPr>
            <p:ph idx="1"/>
          </p:nvPr>
        </p:nvSpPr>
        <p:spPr/>
        <p:txBody>
          <a:bodyPr>
            <a:normAutofit fontScale="92500" lnSpcReduction="20000"/>
          </a:bodyPr>
          <a:lstStyle/>
          <a:p>
            <a:r>
              <a:rPr lang="cs-CZ" dirty="0" smtClean="0"/>
              <a:t>Na </a:t>
            </a:r>
            <a:r>
              <a:rPr lang="cs-CZ" dirty="0"/>
              <a:t>závěr vymezení charakteristik prvků podnikového informačního systému se vraťme zpět k jeho definici, respektive v ní uvedeným pojmům informatický zdroj a komponenta. Informatické zdroje tvoří veškeré programové vybavení (software), technické prostředky (hardware), data, a IT personál. Komponentou pak budeme rozumět souhrn prvků plnících vymezenou funkci, přičemž prvek může být součástí i vícero komponent a komponenta může být užívána jinou komponentou</a:t>
            </a: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33</a:t>
            </a:fld>
            <a:endParaRPr lang="cs-CZ"/>
          </a:p>
        </p:txBody>
      </p:sp>
    </p:spTree>
    <p:extLst>
      <p:ext uri="{BB962C8B-B14F-4D97-AF65-F5344CB8AC3E}">
        <p14:creationId xmlns:p14="http://schemas.microsoft.com/office/powerpoint/2010/main" val="34517111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Podniková informatika</a:t>
            </a:r>
          </a:p>
        </p:txBody>
      </p:sp>
      <p:sp>
        <p:nvSpPr>
          <p:cNvPr id="3" name="Zástupný symbol pro obsah 2"/>
          <p:cNvSpPr>
            <a:spLocks noGrp="1"/>
          </p:cNvSpPr>
          <p:nvPr>
            <p:ph idx="1"/>
          </p:nvPr>
        </p:nvSpPr>
        <p:spPr/>
        <p:txBody>
          <a:bodyPr>
            <a:normAutofit fontScale="92500" lnSpcReduction="10000"/>
          </a:bodyPr>
          <a:lstStyle/>
          <a:p>
            <a:r>
              <a:rPr lang="cs-CZ" dirty="0"/>
              <a:t>Podniková informatika je aplikace vědy, jíž se „studuje“ vyjádření a podoba, zpracování a přenášení informací v systémech sociální organizace, která je podnikem</a:t>
            </a:r>
            <a:r>
              <a:rPr lang="cs-CZ" dirty="0" smtClean="0"/>
              <a:t>.</a:t>
            </a:r>
          </a:p>
          <a:p>
            <a:r>
              <a:rPr lang="cs-CZ" dirty="0"/>
              <a:t>Podniková informatika je komplexní proces zajištění informačních potřeb spojených s vykonáváním a řízením aktivit (procesů) </a:t>
            </a:r>
            <a:r>
              <a:rPr lang="cs-CZ" dirty="0" smtClean="0"/>
              <a:t>podniku</a:t>
            </a:r>
          </a:p>
          <a:p>
            <a:r>
              <a:rPr lang="cs-CZ" dirty="0"/>
              <a:t>Podniková informatika je útvar podniku, který pro podnik zajišťuje rozvoj a provoz podnikového informačního systému</a:t>
            </a:r>
          </a:p>
          <a:p>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34</a:t>
            </a:fld>
            <a:endParaRPr lang="cs-CZ"/>
          </a:p>
        </p:txBody>
      </p:sp>
    </p:spTree>
    <p:extLst>
      <p:ext uri="{BB962C8B-B14F-4D97-AF65-F5344CB8AC3E}">
        <p14:creationId xmlns:p14="http://schemas.microsoft.com/office/powerpoint/2010/main" val="1885180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0070C0"/>
                </a:solidFill>
              </a:rPr>
              <a:t>Informační technologie, technika</a:t>
            </a:r>
            <a:br>
              <a:rPr lang="cs-CZ" b="1" dirty="0">
                <a:solidFill>
                  <a:srgbClr val="0070C0"/>
                </a:solidFill>
              </a:rPr>
            </a:br>
            <a:r>
              <a:rPr lang="cs-CZ" b="1" dirty="0">
                <a:solidFill>
                  <a:srgbClr val="0070C0"/>
                </a:solidFill>
              </a:rPr>
              <a:t>a </a:t>
            </a:r>
            <a:r>
              <a:rPr lang="cs-CZ" b="1" dirty="0" smtClean="0">
                <a:solidFill>
                  <a:srgbClr val="0070C0"/>
                </a:solidFill>
              </a:rPr>
              <a:t>infrastruktura (ICT/IT)</a:t>
            </a:r>
            <a:endParaRPr lang="cs-CZ" dirty="0">
              <a:solidFill>
                <a:srgbClr val="0070C0"/>
              </a:solidFill>
            </a:endParaRPr>
          </a:p>
        </p:txBody>
      </p:sp>
      <p:sp>
        <p:nvSpPr>
          <p:cNvPr id="3" name="Zástupný symbol pro obsah 2"/>
          <p:cNvSpPr>
            <a:spLocks noGrp="1"/>
          </p:cNvSpPr>
          <p:nvPr>
            <p:ph idx="1"/>
          </p:nvPr>
        </p:nvSpPr>
        <p:spPr/>
        <p:txBody>
          <a:bodyPr>
            <a:normAutofit fontScale="92500" lnSpcReduction="10000"/>
          </a:bodyPr>
          <a:lstStyle/>
          <a:p>
            <a:r>
              <a:rPr lang="cs-CZ" dirty="0"/>
              <a:t>OECD vymezuje produkty IT, respektive ICT, takto: „</a:t>
            </a:r>
            <a:r>
              <a:rPr lang="cs-CZ" b="1" dirty="0"/>
              <a:t>ICT produkty </a:t>
            </a:r>
            <a:r>
              <a:rPr lang="cs-CZ" dirty="0"/>
              <a:t>jsou takové, jejichž</a:t>
            </a:r>
            <a:r>
              <a:rPr lang="cs-CZ" b="1" dirty="0">
                <a:solidFill>
                  <a:srgbClr val="00B050"/>
                </a:solidFill>
              </a:rPr>
              <a:t> hlavní </a:t>
            </a:r>
            <a:r>
              <a:rPr lang="cs-CZ" b="1" dirty="0" smtClean="0">
                <a:solidFill>
                  <a:srgbClr val="00B050"/>
                </a:solidFill>
              </a:rPr>
              <a:t>funkcí je </a:t>
            </a:r>
            <a:r>
              <a:rPr lang="cs-CZ" b="1" dirty="0">
                <a:solidFill>
                  <a:srgbClr val="00B050"/>
                </a:solidFill>
              </a:rPr>
              <a:t>uskutečnění nebo umožnění komunikace nebo zpracování informací, včetně jejich </a:t>
            </a:r>
            <a:r>
              <a:rPr lang="cs-CZ" b="1" dirty="0" smtClean="0">
                <a:solidFill>
                  <a:srgbClr val="00B050"/>
                </a:solidFill>
              </a:rPr>
              <a:t>přenosu a </a:t>
            </a:r>
            <a:r>
              <a:rPr lang="cs-CZ" b="1" dirty="0">
                <a:solidFill>
                  <a:srgbClr val="00B050"/>
                </a:solidFill>
              </a:rPr>
              <a:t>zobrazení elektronickou cestou</a:t>
            </a:r>
            <a:r>
              <a:rPr lang="cs-CZ" dirty="0"/>
              <a:t>“ (OECD, 2009</a:t>
            </a:r>
            <a:r>
              <a:rPr lang="cs-CZ" dirty="0" smtClean="0"/>
              <a:t>).</a:t>
            </a:r>
          </a:p>
          <a:p>
            <a:r>
              <a:rPr lang="cs-CZ" dirty="0" smtClean="0">
                <a:solidFill>
                  <a:srgbClr val="0070C0"/>
                </a:solidFill>
              </a:rPr>
              <a:t>Produkty </a:t>
            </a:r>
            <a:r>
              <a:rPr lang="cs-CZ" dirty="0">
                <a:solidFill>
                  <a:srgbClr val="0070C0"/>
                </a:solidFill>
              </a:rPr>
              <a:t>IT resp. ICT mohou mít charakter </a:t>
            </a:r>
            <a:r>
              <a:rPr lang="cs-CZ" dirty="0" smtClean="0">
                <a:solidFill>
                  <a:srgbClr val="0070C0"/>
                </a:solidFill>
              </a:rPr>
              <a:t>mohou </a:t>
            </a:r>
            <a:r>
              <a:rPr lang="cs-CZ" dirty="0">
                <a:solidFill>
                  <a:srgbClr val="0070C0"/>
                </a:solidFill>
              </a:rPr>
              <a:t>mít charakter </a:t>
            </a:r>
            <a:r>
              <a:rPr lang="cs-CZ" b="1" dirty="0">
                <a:solidFill>
                  <a:srgbClr val="0070C0"/>
                </a:solidFill>
              </a:rPr>
              <a:t>zboží anebo </a:t>
            </a:r>
            <a:r>
              <a:rPr lang="cs-CZ" b="1" dirty="0" smtClean="0">
                <a:solidFill>
                  <a:srgbClr val="0070C0"/>
                </a:solidFill>
              </a:rPr>
              <a:t>služeb </a:t>
            </a:r>
            <a:r>
              <a:rPr lang="cs-CZ" dirty="0" smtClean="0"/>
              <a:t>a </a:t>
            </a:r>
            <a:r>
              <a:rPr lang="cs-CZ" dirty="0"/>
              <a:t>jsou členěny do 99 podtříd dle společné klasifikace produktů vymezené OSN (tzv. CPC – </a:t>
            </a:r>
            <a:r>
              <a:rPr lang="cs-CZ" dirty="0" err="1" smtClean="0"/>
              <a:t>Central</a:t>
            </a:r>
            <a:r>
              <a:rPr lang="cs-CZ" dirty="0" smtClean="0"/>
              <a:t> </a:t>
            </a:r>
            <a:r>
              <a:rPr lang="cs-CZ" dirty="0" err="1" smtClean="0"/>
              <a:t>Product</a:t>
            </a:r>
            <a:r>
              <a:rPr lang="cs-CZ" dirty="0" smtClean="0"/>
              <a:t> </a:t>
            </a:r>
            <a:r>
              <a:rPr lang="cs-CZ" dirty="0" err="1"/>
              <a:t>Classification</a:t>
            </a:r>
            <a:r>
              <a:rPr lang="cs-CZ" dirty="0"/>
              <a:t>).</a:t>
            </a: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35</a:t>
            </a:fld>
            <a:endParaRPr lang="cs-CZ"/>
          </a:p>
        </p:txBody>
      </p:sp>
    </p:spTree>
    <p:extLst>
      <p:ext uri="{BB962C8B-B14F-4D97-AF65-F5344CB8AC3E}">
        <p14:creationId xmlns:p14="http://schemas.microsoft.com/office/powerpoint/2010/main" val="17252855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a:t>Kategorie IT produktů.</a:t>
            </a:r>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36</a:t>
            </a:fld>
            <a:endParaRPr lang="cs-CZ"/>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8064896" cy="4764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05001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Informační technologie – software</a:t>
            </a:r>
            <a:endParaRPr lang="cs-CZ" dirty="0"/>
          </a:p>
        </p:txBody>
      </p:sp>
      <p:sp>
        <p:nvSpPr>
          <p:cNvPr id="3" name="Zástupný symbol pro obsah 2"/>
          <p:cNvSpPr>
            <a:spLocks noGrp="1"/>
          </p:cNvSpPr>
          <p:nvPr>
            <p:ph idx="1"/>
          </p:nvPr>
        </p:nvSpPr>
        <p:spPr/>
        <p:txBody>
          <a:bodyPr>
            <a:normAutofit/>
          </a:bodyPr>
          <a:lstStyle/>
          <a:p>
            <a:r>
              <a:rPr lang="cs-CZ" b="1" dirty="0" smtClean="0"/>
              <a:t>aplikační </a:t>
            </a:r>
            <a:r>
              <a:rPr lang="cs-CZ" b="1" dirty="0"/>
              <a:t>software </a:t>
            </a:r>
            <a:r>
              <a:rPr lang="cs-CZ" dirty="0"/>
              <a:t>(ASW), jímž rozumíme aplikaci informačních technologií v </a:t>
            </a:r>
            <a:r>
              <a:rPr lang="cs-CZ" dirty="0" smtClean="0"/>
              <a:t>podniku</a:t>
            </a:r>
          </a:p>
          <a:p>
            <a:r>
              <a:rPr lang="cs-CZ" b="1" dirty="0" smtClean="0"/>
              <a:t>základní </a:t>
            </a:r>
            <a:r>
              <a:rPr lang="cs-CZ" b="1" dirty="0"/>
              <a:t>software </a:t>
            </a:r>
            <a:r>
              <a:rPr lang="cs-CZ" dirty="0"/>
              <a:t>(ZSW), který umožňuje provozovat aplikace IT a zajišťuje pro aplikace </a:t>
            </a:r>
            <a:r>
              <a:rPr lang="cs-CZ" dirty="0" smtClean="0"/>
              <a:t>IT soustavu </a:t>
            </a:r>
            <a:r>
              <a:rPr lang="cs-CZ" dirty="0"/>
              <a:t>služeb;</a:t>
            </a:r>
          </a:p>
          <a:p>
            <a:r>
              <a:rPr lang="cs-CZ" b="1" dirty="0" smtClean="0"/>
              <a:t>software </a:t>
            </a:r>
            <a:r>
              <a:rPr lang="cs-CZ" b="1" dirty="0"/>
              <a:t>podporující rozvoj informačního systému, vývoj ASW a zajišťující </a:t>
            </a:r>
            <a:r>
              <a:rPr lang="cs-CZ" b="1" dirty="0" smtClean="0"/>
              <a:t>podporu řízení </a:t>
            </a:r>
            <a:r>
              <a:rPr lang="cs-CZ" b="1" dirty="0"/>
              <a:t>provozu informačního systému</a:t>
            </a:r>
            <a:r>
              <a:rPr lang="cs-CZ" dirty="0"/>
              <a:t>.</a:t>
            </a: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37</a:t>
            </a:fld>
            <a:endParaRPr lang="cs-CZ"/>
          </a:p>
        </p:txBody>
      </p:sp>
    </p:spTree>
    <p:extLst>
      <p:ext uri="{BB962C8B-B14F-4D97-AF65-F5344CB8AC3E}">
        <p14:creationId xmlns:p14="http://schemas.microsoft.com/office/powerpoint/2010/main" val="2838730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70C0"/>
                </a:solidFill>
              </a:rPr>
              <a:t>Základní software</a:t>
            </a:r>
            <a:endParaRPr lang="cs-CZ" dirty="0">
              <a:solidFill>
                <a:srgbClr val="0070C0"/>
              </a:solidFill>
            </a:endParaRPr>
          </a:p>
        </p:txBody>
      </p:sp>
      <p:sp>
        <p:nvSpPr>
          <p:cNvPr id="3" name="Zástupný symbol pro obsah 2"/>
          <p:cNvSpPr>
            <a:spLocks noGrp="1"/>
          </p:cNvSpPr>
          <p:nvPr>
            <p:ph idx="1"/>
          </p:nvPr>
        </p:nvSpPr>
        <p:spPr/>
        <p:txBody>
          <a:bodyPr>
            <a:normAutofit/>
          </a:bodyPr>
          <a:lstStyle/>
          <a:p>
            <a:r>
              <a:rPr lang="cs-CZ" dirty="0">
                <a:solidFill>
                  <a:srgbClr val="0070C0"/>
                </a:solidFill>
              </a:rPr>
              <a:t>Operační systém </a:t>
            </a:r>
            <a:r>
              <a:rPr lang="cs-CZ" dirty="0" smtClean="0">
                <a:solidFill>
                  <a:srgbClr val="0070C0"/>
                </a:solidFill>
              </a:rPr>
              <a:t>je </a:t>
            </a:r>
            <a:r>
              <a:rPr lang="cs-CZ" b="1" dirty="0" smtClean="0">
                <a:solidFill>
                  <a:srgbClr val="0070C0"/>
                </a:solidFill>
              </a:rPr>
              <a:t>s</a:t>
            </a:r>
            <a:r>
              <a:rPr lang="cs-CZ" b="1" dirty="0" smtClean="0">
                <a:solidFill>
                  <a:srgbClr val="0070C0"/>
                </a:solidFill>
              </a:rPr>
              <a:t>oftware</a:t>
            </a:r>
            <a:r>
              <a:rPr lang="cs-CZ" dirty="0" smtClean="0">
                <a:solidFill>
                  <a:srgbClr val="0070C0"/>
                </a:solidFill>
              </a:rPr>
              <a:t> </a:t>
            </a:r>
            <a:r>
              <a:rPr lang="cs-CZ" dirty="0">
                <a:solidFill>
                  <a:srgbClr val="0070C0"/>
                </a:solidFill>
              </a:rPr>
              <a:t>utvářející vhodné prostředí, ve kterém mohou být aplikace provozovány, aniž by </a:t>
            </a:r>
            <a:r>
              <a:rPr lang="cs-CZ" dirty="0" smtClean="0">
                <a:solidFill>
                  <a:srgbClr val="0070C0"/>
                </a:solidFill>
              </a:rPr>
              <a:t>jejich provoz </a:t>
            </a:r>
            <a:r>
              <a:rPr lang="cs-CZ" dirty="0">
                <a:solidFill>
                  <a:srgbClr val="0070C0"/>
                </a:solidFill>
              </a:rPr>
              <a:t>byl ovlivněn skutečností, že je provozována na počítači určitého výrobce. </a:t>
            </a:r>
            <a:endParaRPr lang="cs-CZ" dirty="0" smtClean="0">
              <a:solidFill>
                <a:srgbClr val="0070C0"/>
              </a:solidFill>
            </a:endParaRPr>
          </a:p>
          <a:p>
            <a:r>
              <a:rPr lang="cs-CZ" dirty="0" smtClean="0"/>
              <a:t>Tuto skupinu označujeme </a:t>
            </a:r>
            <a:r>
              <a:rPr lang="cs-CZ" dirty="0"/>
              <a:t>jako </a:t>
            </a:r>
            <a:r>
              <a:rPr lang="cs-CZ" b="1" dirty="0">
                <a:solidFill>
                  <a:srgbClr val="FF0000"/>
                </a:solidFill>
              </a:rPr>
              <a:t>operační systémy</a:t>
            </a:r>
            <a:r>
              <a:rPr lang="cs-CZ" b="1" dirty="0" smtClean="0">
                <a:solidFill>
                  <a:srgbClr val="FF0000"/>
                </a:solidFill>
              </a:rPr>
              <a:t>.</a:t>
            </a:r>
            <a:endParaRPr lang="cs-CZ" b="1" dirty="0">
              <a:solidFill>
                <a:srgbClr val="FF0000"/>
              </a:solidFill>
            </a:endParaRPr>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38</a:t>
            </a:fld>
            <a:endParaRPr lang="cs-CZ"/>
          </a:p>
        </p:txBody>
      </p:sp>
    </p:spTree>
    <p:extLst>
      <p:ext uri="{BB962C8B-B14F-4D97-AF65-F5344CB8AC3E}">
        <p14:creationId xmlns:p14="http://schemas.microsoft.com/office/powerpoint/2010/main" val="40316255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Autofit/>
          </a:bodyPr>
          <a:lstStyle/>
          <a:p>
            <a:pPr marL="0" indent="0">
              <a:buNone/>
            </a:pPr>
            <a:r>
              <a:rPr lang="cs-CZ" sz="2000" b="1" dirty="0" smtClean="0"/>
              <a:t>Software </a:t>
            </a:r>
            <a:r>
              <a:rPr lang="cs-CZ" sz="2000" b="1" dirty="0"/>
              <a:t>poskytující aplikacím informačních technologií specifické služby nebo software </a:t>
            </a:r>
            <a:r>
              <a:rPr lang="cs-CZ" sz="2000" b="1" dirty="0" smtClean="0">
                <a:solidFill>
                  <a:srgbClr val="00B050"/>
                </a:solidFill>
              </a:rPr>
              <a:t>rozšiřující funkce </a:t>
            </a:r>
            <a:r>
              <a:rPr lang="cs-CZ" sz="2000" b="1" dirty="0">
                <a:solidFill>
                  <a:srgbClr val="00B050"/>
                </a:solidFill>
              </a:rPr>
              <a:t>operačních systémů</a:t>
            </a:r>
            <a:r>
              <a:rPr lang="cs-CZ" sz="2000" b="1" dirty="0"/>
              <a:t>. Tuto skupinu tvoří minimálně:</a:t>
            </a:r>
          </a:p>
          <a:p>
            <a:pPr marL="0" indent="0">
              <a:buNone/>
            </a:pPr>
            <a:r>
              <a:rPr lang="cs-CZ" sz="2000" dirty="0"/>
              <a:t>. </a:t>
            </a:r>
            <a:r>
              <a:rPr lang="cs-CZ" sz="2000" b="1" dirty="0"/>
              <a:t>podpůrné utility;</a:t>
            </a:r>
          </a:p>
          <a:p>
            <a:pPr marL="0" indent="0">
              <a:buNone/>
            </a:pPr>
            <a:r>
              <a:rPr lang="cs-CZ" sz="2000" dirty="0"/>
              <a:t>. technologie </a:t>
            </a:r>
            <a:r>
              <a:rPr lang="cs-CZ" sz="2000" b="1" dirty="0" err="1" smtClean="0"/>
              <a:t>virtualizace</a:t>
            </a:r>
            <a:r>
              <a:rPr lang="cs-CZ" sz="2000" b="1" dirty="0"/>
              <a:t>;</a:t>
            </a:r>
          </a:p>
          <a:p>
            <a:pPr marL="0" indent="0">
              <a:buNone/>
            </a:pPr>
            <a:r>
              <a:rPr lang="cs-CZ" sz="2000" dirty="0"/>
              <a:t>. technologie umožňující integrovat aplikace do větších celků, tzv</a:t>
            </a:r>
            <a:r>
              <a:rPr lang="cs-CZ" sz="2000" b="1" dirty="0"/>
              <a:t>. </a:t>
            </a:r>
            <a:r>
              <a:rPr lang="cs-CZ" sz="2000" b="1" i="1" dirty="0" err="1"/>
              <a:t>middleware</a:t>
            </a:r>
            <a:r>
              <a:rPr lang="cs-CZ" sz="2000" dirty="0"/>
              <a:t>;</a:t>
            </a:r>
          </a:p>
          <a:p>
            <a:pPr marL="0" indent="0">
              <a:buNone/>
            </a:pPr>
            <a:r>
              <a:rPr lang="cs-CZ" sz="2000" dirty="0"/>
              <a:t>. technologie umožňující </a:t>
            </a:r>
            <a:r>
              <a:rPr lang="cs-CZ" sz="2000" b="1" dirty="0"/>
              <a:t>komunikaci aplikací a uživatelů;</a:t>
            </a:r>
          </a:p>
          <a:p>
            <a:pPr marL="0" indent="0">
              <a:buNone/>
            </a:pPr>
            <a:r>
              <a:rPr lang="cs-CZ" sz="2000" dirty="0"/>
              <a:t>. technologie řízení </a:t>
            </a:r>
            <a:r>
              <a:rPr lang="cs-CZ" sz="2000" b="1" dirty="0"/>
              <a:t>databázových systémů;</a:t>
            </a:r>
          </a:p>
          <a:p>
            <a:pPr marL="0" indent="0">
              <a:buNone/>
            </a:pPr>
            <a:r>
              <a:rPr lang="de-DE" sz="2000" dirty="0"/>
              <a:t>. </a:t>
            </a:r>
            <a:r>
              <a:rPr lang="de-DE" sz="2000" dirty="0" err="1"/>
              <a:t>technologie</a:t>
            </a:r>
            <a:r>
              <a:rPr lang="de-DE" sz="2000" dirty="0"/>
              <a:t> </a:t>
            </a:r>
            <a:r>
              <a:rPr lang="de-DE" sz="2000" dirty="0" err="1"/>
              <a:t>zpracování</a:t>
            </a:r>
            <a:r>
              <a:rPr lang="de-DE" sz="2000" dirty="0"/>
              <a:t> </a:t>
            </a:r>
            <a:r>
              <a:rPr lang="de-DE" sz="2000" dirty="0" err="1"/>
              <a:t>nestrukturovaných</a:t>
            </a:r>
            <a:r>
              <a:rPr lang="de-DE" sz="2000" dirty="0"/>
              <a:t> </a:t>
            </a:r>
            <a:r>
              <a:rPr lang="de-DE" sz="2000" dirty="0" err="1"/>
              <a:t>anebo</a:t>
            </a:r>
            <a:r>
              <a:rPr lang="de-DE" sz="2000" dirty="0"/>
              <a:t> </a:t>
            </a:r>
            <a:r>
              <a:rPr lang="de-DE" sz="2000" dirty="0" err="1"/>
              <a:t>částečně</a:t>
            </a:r>
            <a:r>
              <a:rPr lang="de-DE" sz="2000" dirty="0"/>
              <a:t> </a:t>
            </a:r>
            <a:r>
              <a:rPr lang="de-DE" sz="2000" dirty="0" err="1"/>
              <a:t>strukturovaných</a:t>
            </a:r>
            <a:r>
              <a:rPr lang="de-DE" sz="2000" dirty="0"/>
              <a:t> </a:t>
            </a:r>
            <a:r>
              <a:rPr lang="de-DE" sz="2000" dirty="0" err="1"/>
              <a:t>dat</a:t>
            </a:r>
            <a:r>
              <a:rPr lang="de-DE" sz="2000" dirty="0"/>
              <a:t>, </a:t>
            </a:r>
            <a:r>
              <a:rPr lang="de-DE" sz="2000" dirty="0" err="1"/>
              <a:t>tzv</a:t>
            </a:r>
            <a:r>
              <a:rPr lang="de-DE" sz="2000" dirty="0"/>
              <a:t>. </a:t>
            </a:r>
            <a:r>
              <a:rPr lang="de-DE" sz="2000" dirty="0" err="1" smtClean="0"/>
              <a:t>technologie</a:t>
            </a:r>
            <a:r>
              <a:rPr lang="cs-CZ" sz="2000" dirty="0" smtClean="0"/>
              <a:t>  </a:t>
            </a:r>
            <a:r>
              <a:rPr lang="cs-CZ" sz="2000" b="1" dirty="0" smtClean="0"/>
              <a:t>správy </a:t>
            </a:r>
            <a:r>
              <a:rPr lang="cs-CZ" sz="2000" b="1" dirty="0"/>
              <a:t>podnikového obsahu;</a:t>
            </a:r>
          </a:p>
          <a:p>
            <a:pPr marL="0" indent="0">
              <a:buNone/>
            </a:pPr>
            <a:r>
              <a:rPr lang="cs-CZ" sz="2000" dirty="0"/>
              <a:t>. technologie spojené s řízením pracovního toku </a:t>
            </a:r>
            <a:r>
              <a:rPr lang="cs-CZ" sz="2000" b="1" dirty="0"/>
              <a:t>(</a:t>
            </a:r>
            <a:r>
              <a:rPr lang="cs-CZ" sz="2000" b="1" i="1" dirty="0" err="1"/>
              <a:t>workflow</a:t>
            </a:r>
            <a:r>
              <a:rPr lang="cs-CZ" sz="2000" dirty="0"/>
              <a:t>), respektive procesů;</a:t>
            </a:r>
          </a:p>
          <a:p>
            <a:pPr marL="0" indent="0">
              <a:buNone/>
            </a:pPr>
            <a:r>
              <a:rPr lang="cs-CZ" sz="2000" dirty="0"/>
              <a:t>. technologie podporující </a:t>
            </a:r>
            <a:r>
              <a:rPr lang="cs-CZ" sz="2000" b="1" dirty="0"/>
              <a:t>týmovou spolupráci</a:t>
            </a:r>
            <a:r>
              <a:rPr lang="cs-CZ" sz="2000" dirty="0"/>
              <a:t>;</a:t>
            </a:r>
          </a:p>
          <a:p>
            <a:pPr marL="0" indent="0">
              <a:buNone/>
            </a:pPr>
            <a:r>
              <a:rPr lang="cs-CZ" sz="2000" dirty="0"/>
              <a:t>. technologie umožňující unifikovaný přístup k aplikacím informačních technologií, tzv. </a:t>
            </a:r>
            <a:r>
              <a:rPr lang="cs-CZ" sz="2000" b="1" dirty="0"/>
              <a:t>portály;</a:t>
            </a:r>
          </a:p>
          <a:p>
            <a:pPr marL="0" indent="0">
              <a:buNone/>
            </a:pPr>
            <a:r>
              <a:rPr lang="pl-PL" sz="2000" dirty="0"/>
              <a:t>. technologie spojené s podporou osobní produktivity</a:t>
            </a:r>
            <a:endParaRPr lang="cs-CZ" sz="2000"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39</a:t>
            </a:fld>
            <a:endParaRPr lang="cs-CZ"/>
          </a:p>
        </p:txBody>
      </p:sp>
    </p:spTree>
    <p:extLst>
      <p:ext uri="{BB962C8B-B14F-4D97-AF65-F5344CB8AC3E}">
        <p14:creationId xmlns:p14="http://schemas.microsoft.com/office/powerpoint/2010/main" val="1196817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Diplomová práce tipy a triky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Závěrečná práce </a:t>
            </a:r>
            <a:r>
              <a:rPr lang="cs-CZ" dirty="0" err="1" smtClean="0"/>
              <a:t>vo</a:t>
            </a:r>
            <a:r>
              <a:rPr lang="cs-CZ" dirty="0" smtClean="0"/>
              <a:t> WORD-e nese aj </a:t>
            </a:r>
            <a:r>
              <a:rPr lang="cs-CZ" dirty="0" err="1" smtClean="0"/>
              <a:t>databázu</a:t>
            </a:r>
            <a:r>
              <a:rPr lang="cs-CZ" dirty="0" smtClean="0"/>
              <a:t> knih a zdrojů </a:t>
            </a:r>
          </a:p>
          <a:p>
            <a:pPr lvl="1"/>
            <a:r>
              <a:rPr lang="cs-CZ" dirty="0" smtClean="0"/>
              <a:t>ukázka Bc. </a:t>
            </a:r>
            <a:r>
              <a:rPr lang="cs-CZ" dirty="0"/>
              <a:t>Martin STINGL, IS BIVS </a:t>
            </a:r>
            <a:r>
              <a:rPr lang="cs-CZ" dirty="0">
                <a:hlinkClick r:id="rId2"/>
              </a:rPr>
              <a:t>https://</a:t>
            </a:r>
            <a:r>
              <a:rPr lang="cs-CZ" dirty="0" smtClean="0">
                <a:hlinkClick r:id="rId2"/>
              </a:rPr>
              <a:t>is.ambis.cz/th/zx40y/20170622_Bakalarska_prace_FINAL.docx</a:t>
            </a:r>
            <a:endParaRPr lang="cs-CZ" dirty="0" smtClean="0"/>
          </a:p>
          <a:p>
            <a:pPr lvl="1"/>
            <a:r>
              <a:rPr lang="cs-CZ" dirty="0" smtClean="0"/>
              <a:t>Ukázka umístnění zdrojů v databáze na PC a v </a:t>
            </a:r>
            <a:r>
              <a:rPr lang="cs-CZ" dirty="0" err="1" smtClean="0"/>
              <a:t>súbore</a:t>
            </a:r>
            <a:r>
              <a:rPr lang="cs-CZ" dirty="0" smtClean="0"/>
              <a:t> WORD</a:t>
            </a:r>
          </a:p>
          <a:p>
            <a:pPr lvl="1"/>
            <a:r>
              <a:rPr lang="cs-CZ" dirty="0" smtClean="0"/>
              <a:t>Vložení nového zdroje (kniha, www, …)</a:t>
            </a:r>
          </a:p>
          <a:p>
            <a:pPr lvl="1"/>
            <a:r>
              <a:rPr lang="cs-CZ" dirty="0" smtClean="0"/>
              <a:t>Standard ISO609 – prvý prvek a </a:t>
            </a:r>
            <a:r>
              <a:rPr lang="cs-CZ" dirty="0" err="1" smtClean="0"/>
              <a:t>dátum</a:t>
            </a:r>
            <a:r>
              <a:rPr lang="cs-CZ" dirty="0" smtClean="0"/>
              <a:t> </a:t>
            </a:r>
          </a:p>
          <a:p>
            <a:pPr lvl="1"/>
            <a:r>
              <a:rPr lang="cs-CZ" dirty="0" smtClean="0"/>
              <a:t>Automatické generování seznamu zdrojů</a:t>
            </a:r>
          </a:p>
          <a:p>
            <a:pPr lvl="1"/>
            <a:r>
              <a:rPr lang="cs-CZ" dirty="0" smtClean="0"/>
              <a:t>Způsob odkazování  - parafráze, citace, četnost a důvody odkazování</a:t>
            </a:r>
          </a:p>
          <a:p>
            <a:r>
              <a:rPr lang="cs-CZ" dirty="0" smtClean="0"/>
              <a:t>Ukázka práce s osnovou (</a:t>
            </a:r>
            <a:r>
              <a:rPr lang="cs-CZ" dirty="0" err="1" smtClean="0"/>
              <a:t>plain</a:t>
            </a:r>
            <a:r>
              <a:rPr lang="cs-CZ" dirty="0" smtClean="0"/>
              <a:t> text,  generování textu s LOREM IPSUM , generování obsahu, plánovaní rozsahu práce)</a:t>
            </a:r>
          </a:p>
          <a:p>
            <a:r>
              <a:rPr lang="cs-CZ" dirty="0" smtClean="0"/>
              <a:t>Prezentace - obhajoba (počet </a:t>
            </a:r>
            <a:r>
              <a:rPr lang="cs-CZ" dirty="0" err="1" smtClean="0"/>
              <a:t>slídů</a:t>
            </a:r>
            <a:r>
              <a:rPr lang="cs-CZ" dirty="0" smtClean="0"/>
              <a:t>, struktura, vizuál, doba trvání prezentace, …. )  </a:t>
            </a:r>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4</a:t>
            </a:fld>
            <a:endParaRPr lang="cs-CZ"/>
          </a:p>
        </p:txBody>
      </p:sp>
    </p:spTree>
    <p:extLst>
      <p:ext uri="{BB962C8B-B14F-4D97-AF65-F5344CB8AC3E}">
        <p14:creationId xmlns:p14="http://schemas.microsoft.com/office/powerpoint/2010/main" val="4049813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b="1" dirty="0"/>
              <a:t>Software podporující rozvoj informačního systému, vývoj ASW</a:t>
            </a:r>
            <a:br>
              <a:rPr lang="cs-CZ" sz="2800" b="1" dirty="0"/>
            </a:br>
            <a:r>
              <a:rPr lang="pt-BR" sz="2800" b="1" dirty="0"/>
              <a:t>a řízení provozu informačního systému</a:t>
            </a:r>
            <a:endParaRPr lang="cs-CZ" sz="2800" dirty="0"/>
          </a:p>
        </p:txBody>
      </p:sp>
      <p:sp>
        <p:nvSpPr>
          <p:cNvPr id="3" name="Zástupný symbol pro obsah 2"/>
          <p:cNvSpPr>
            <a:spLocks noGrp="1"/>
          </p:cNvSpPr>
          <p:nvPr>
            <p:ph idx="1"/>
          </p:nvPr>
        </p:nvSpPr>
        <p:spPr/>
        <p:txBody>
          <a:bodyPr/>
          <a:lstStyle/>
          <a:p>
            <a:r>
              <a:rPr lang="cs-CZ" dirty="0"/>
              <a:t>Řízení rozvoje podnikového informačního systému, vývoj jeho aplikací a řízení provozu se </a:t>
            </a:r>
            <a:r>
              <a:rPr lang="cs-CZ" dirty="0" smtClean="0"/>
              <a:t>dnes neobejde </a:t>
            </a:r>
            <a:r>
              <a:rPr lang="cs-CZ" dirty="0"/>
              <a:t>bez vhodného softwaru.</a:t>
            </a:r>
          </a:p>
          <a:p>
            <a:r>
              <a:rPr lang="cs-CZ" dirty="0"/>
              <a:t>Nejznámější v této kategorii jsou nástroje, které souhrnně označujeme jako </a:t>
            </a:r>
            <a:r>
              <a:rPr lang="cs-CZ" b="1" i="1" dirty="0" err="1"/>
              <a:t>computer</a:t>
            </a:r>
            <a:r>
              <a:rPr lang="cs-CZ" b="1" i="1" dirty="0"/>
              <a:t> </a:t>
            </a:r>
            <a:r>
              <a:rPr lang="cs-CZ" b="1" i="1" dirty="0" err="1" smtClean="0"/>
              <a:t>aided</a:t>
            </a:r>
            <a:r>
              <a:rPr lang="cs-CZ" b="1" i="1" dirty="0" smtClean="0"/>
              <a:t> </a:t>
            </a:r>
            <a:r>
              <a:rPr lang="cs-CZ" b="1" i="1" dirty="0" err="1" smtClean="0"/>
              <a:t>systems</a:t>
            </a:r>
            <a:r>
              <a:rPr lang="cs-CZ" b="1" i="1" dirty="0" smtClean="0"/>
              <a:t> (</a:t>
            </a:r>
            <a:r>
              <a:rPr lang="cs-CZ" b="1" i="1" dirty="0" smtClean="0">
                <a:solidFill>
                  <a:srgbClr val="FF0000"/>
                </a:solidFill>
              </a:rPr>
              <a:t>software</a:t>
            </a:r>
            <a:r>
              <a:rPr lang="cs-CZ" b="1" i="1" dirty="0" smtClean="0"/>
              <a:t>) </a:t>
            </a:r>
            <a:r>
              <a:rPr lang="cs-CZ" b="1" i="1" dirty="0" err="1" smtClean="0"/>
              <a:t>engineering</a:t>
            </a:r>
            <a:r>
              <a:rPr lang="cs-CZ" b="1" i="1" dirty="0" smtClean="0"/>
              <a:t> </a:t>
            </a:r>
            <a:r>
              <a:rPr lang="cs-CZ" b="1" dirty="0"/>
              <a:t>(CASE</a:t>
            </a:r>
            <a:r>
              <a:rPr lang="cs-CZ" b="1" dirty="0" smtClean="0"/>
              <a:t>)</a:t>
            </a:r>
            <a:r>
              <a:rPr lang="cs-CZ" dirty="0" smtClean="0"/>
              <a:t>.</a:t>
            </a:r>
          </a:p>
          <a:p>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40</a:t>
            </a:fld>
            <a:endParaRPr lang="cs-CZ"/>
          </a:p>
        </p:txBody>
      </p:sp>
    </p:spTree>
    <p:extLst>
      <p:ext uri="{BB962C8B-B14F-4D97-AF65-F5344CB8AC3E}">
        <p14:creationId xmlns:p14="http://schemas.microsoft.com/office/powerpoint/2010/main" val="21509465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CASE nástroje - příklady</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t>-- </a:t>
            </a:r>
            <a:r>
              <a:rPr lang="cs-CZ" b="1" dirty="0"/>
              <a:t>analytické nástroje</a:t>
            </a:r>
            <a:r>
              <a:rPr lang="cs-CZ" dirty="0"/>
              <a:t>, které podporují činnosti spojené se získáváním požadavků na systém a kontrolují možné nekonzistence (např. požadavky na řešení softwaru jsou řešeny redundantně apod.);</a:t>
            </a:r>
          </a:p>
          <a:p>
            <a:endParaRPr lang="cs-CZ" dirty="0"/>
          </a:p>
          <a:p>
            <a:r>
              <a:rPr lang="cs-CZ" dirty="0"/>
              <a:t>-- </a:t>
            </a:r>
            <a:r>
              <a:rPr lang="cs-CZ" b="1" dirty="0"/>
              <a:t>nástroje procesního modelování</a:t>
            </a:r>
            <a:r>
              <a:rPr lang="cs-CZ" dirty="0"/>
              <a:t>, které podporují modelování byznys procesů;</a:t>
            </a:r>
          </a:p>
          <a:p>
            <a:endParaRPr lang="cs-CZ" dirty="0"/>
          </a:p>
          <a:p>
            <a:r>
              <a:rPr lang="cs-CZ" dirty="0"/>
              <a:t>-- </a:t>
            </a:r>
            <a:r>
              <a:rPr lang="cs-CZ" b="1" dirty="0"/>
              <a:t>nástroje tvorby diagramů</a:t>
            </a:r>
            <a:r>
              <a:rPr lang="cs-CZ" dirty="0"/>
              <a:t>, které umožňují vytvářet nejrůznější diagramy, jimiž je vizualizováno zpracování informací;</a:t>
            </a:r>
          </a:p>
          <a:p>
            <a:endParaRPr lang="cs-CZ" dirty="0"/>
          </a:p>
          <a:p>
            <a:r>
              <a:rPr lang="cs-CZ" dirty="0"/>
              <a:t>--</a:t>
            </a:r>
            <a:r>
              <a:rPr lang="cs-CZ" b="1" dirty="0"/>
              <a:t> nástroje řízení projektů</a:t>
            </a:r>
            <a:r>
              <a:rPr lang="cs-CZ" dirty="0"/>
              <a:t>, které umožňují naplánovat rozvrh prací a alokaci zdrojů v rámci projektů;</a:t>
            </a:r>
          </a:p>
          <a:p>
            <a:endParaRPr lang="cs-CZ" dirty="0"/>
          </a:p>
          <a:p>
            <a:r>
              <a:rPr lang="cs-CZ" dirty="0"/>
              <a:t>--</a:t>
            </a:r>
            <a:r>
              <a:rPr lang="cs-CZ" b="1" dirty="0"/>
              <a:t> dokumentační nástroje,</a:t>
            </a:r>
            <a:r>
              <a:rPr lang="cs-CZ" dirty="0"/>
              <a:t> kterými je generována dokumentace aktivit všech fází, včetně samotné dokumentace rozvíjeného systému či softwaru;</a:t>
            </a:r>
          </a:p>
          <a:p>
            <a:endParaRPr lang="cs-CZ" dirty="0"/>
          </a:p>
          <a:p>
            <a:r>
              <a:rPr lang="cs-CZ" dirty="0"/>
              <a:t>-- </a:t>
            </a:r>
            <a:r>
              <a:rPr lang="cs-CZ" b="1" dirty="0"/>
              <a:t>nástroje formulace návrhu řešení</a:t>
            </a:r>
            <a:r>
              <a:rPr lang="cs-CZ" dirty="0"/>
              <a:t>, podporující tvůrce softwaru ve znázornění struktury softwarového řešení;</a:t>
            </a:r>
          </a:p>
          <a:p>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41</a:t>
            </a:fld>
            <a:endParaRPr lang="cs-CZ"/>
          </a:p>
        </p:txBody>
      </p:sp>
    </p:spTree>
    <p:extLst>
      <p:ext uri="{BB962C8B-B14F-4D97-AF65-F5344CB8AC3E}">
        <p14:creationId xmlns:p14="http://schemas.microsoft.com/office/powerpoint/2010/main" val="13148033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CASE nástroje - příklady</a:t>
            </a:r>
          </a:p>
        </p:txBody>
      </p:sp>
      <p:sp>
        <p:nvSpPr>
          <p:cNvPr id="3" name="Zástupný symbol pro obsah 2"/>
          <p:cNvSpPr>
            <a:spLocks noGrp="1"/>
          </p:cNvSpPr>
          <p:nvPr>
            <p:ph idx="1"/>
          </p:nvPr>
        </p:nvSpPr>
        <p:spPr/>
        <p:txBody>
          <a:bodyPr>
            <a:normAutofit fontScale="70000" lnSpcReduction="20000"/>
          </a:bodyPr>
          <a:lstStyle/>
          <a:p>
            <a:r>
              <a:rPr lang="cs-CZ" b="1" dirty="0"/>
              <a:t>-- nástroje pro tvorbu prototypů</a:t>
            </a:r>
            <a:r>
              <a:rPr lang="cs-CZ" dirty="0"/>
              <a:t>, kterými je simulován hotový softwarový systém tak, že zainteresovaným stranám (např. uživatelům) poskytne dostatek informací o funkcích softwaru a jeho uživatelském rozhraní;</a:t>
            </a:r>
          </a:p>
          <a:p>
            <a:endParaRPr lang="cs-CZ" dirty="0"/>
          </a:p>
          <a:p>
            <a:r>
              <a:rPr lang="cs-CZ" b="1" dirty="0"/>
              <a:t>-- programovací nástroje</a:t>
            </a:r>
            <a:r>
              <a:rPr lang="cs-CZ" dirty="0"/>
              <a:t>, které jsou reprezentovány zpravidla integrovaným vývojovým prostředím (</a:t>
            </a:r>
            <a:r>
              <a:rPr lang="cs-CZ" dirty="0" err="1"/>
              <a:t>integrated</a:t>
            </a:r>
            <a:r>
              <a:rPr lang="cs-CZ" dirty="0"/>
              <a:t> </a:t>
            </a:r>
            <a:r>
              <a:rPr lang="cs-CZ" dirty="0" err="1"/>
              <a:t>development</a:t>
            </a:r>
            <a:r>
              <a:rPr lang="cs-CZ" dirty="0"/>
              <a:t> </a:t>
            </a:r>
            <a:r>
              <a:rPr lang="cs-CZ" dirty="0" err="1"/>
              <a:t>environment</a:t>
            </a:r>
            <a:r>
              <a:rPr lang="cs-CZ" dirty="0"/>
              <a:t>, IDE), jež je doplněno řadou hotových knihoven řešení a prostředky simulace řešení. Nástroje umožňují kódovat předpis zpracování dat (algoritmus) v definovaném programovacím jazyce (např. Java, </a:t>
            </a:r>
            <a:r>
              <a:rPr lang="cs-CZ" dirty="0" err="1"/>
              <a:t>Visual</a:t>
            </a:r>
            <a:r>
              <a:rPr lang="cs-CZ" dirty="0"/>
              <a:t> Basic, C#, PHP, </a:t>
            </a:r>
            <a:r>
              <a:rPr lang="cs-CZ" dirty="0" err="1"/>
              <a:t>JavaScript</a:t>
            </a:r>
            <a:r>
              <a:rPr lang="cs-CZ" dirty="0"/>
              <a:t> apod.);</a:t>
            </a:r>
          </a:p>
          <a:p>
            <a:endParaRPr lang="cs-CZ" dirty="0"/>
          </a:p>
          <a:p>
            <a:r>
              <a:rPr lang="cs-CZ" b="1" dirty="0"/>
              <a:t>-- nástroje pro vývoj webu</a:t>
            </a:r>
            <a:r>
              <a:rPr lang="cs-CZ" dirty="0"/>
              <a:t>, kterým je realizován návrh všech elementů, jež budou součástí webové stránky (formuláře, grafické prvky, ovládací skripty apod.);</a:t>
            </a:r>
          </a:p>
          <a:p>
            <a:endParaRPr lang="cs-CZ" dirty="0"/>
          </a:p>
          <a:p>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42</a:t>
            </a:fld>
            <a:endParaRPr lang="cs-CZ"/>
          </a:p>
        </p:txBody>
      </p:sp>
    </p:spTree>
    <p:extLst>
      <p:ext uri="{BB962C8B-B14F-4D97-AF65-F5344CB8AC3E}">
        <p14:creationId xmlns:p14="http://schemas.microsoft.com/office/powerpoint/2010/main" val="21564503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CASE nástroje - příklady</a:t>
            </a:r>
          </a:p>
        </p:txBody>
      </p:sp>
      <p:sp>
        <p:nvSpPr>
          <p:cNvPr id="3" name="Zástupný symbol pro obsah 2"/>
          <p:cNvSpPr>
            <a:spLocks noGrp="1"/>
          </p:cNvSpPr>
          <p:nvPr>
            <p:ph idx="1"/>
          </p:nvPr>
        </p:nvSpPr>
        <p:spPr/>
        <p:txBody>
          <a:bodyPr>
            <a:normAutofit fontScale="70000" lnSpcReduction="20000"/>
          </a:bodyPr>
          <a:lstStyle/>
          <a:p>
            <a:r>
              <a:rPr lang="cs-CZ" b="1" dirty="0"/>
              <a:t>-- nástroje pro řízení konfigurace</a:t>
            </a:r>
            <a:r>
              <a:rPr lang="cs-CZ" dirty="0"/>
              <a:t>, včetně řízení změn, kterými řídíme rozvoj verzí a revizí systému/softwaru, formulujeme základní konfiguraci řešení a řídíme provedení změn (v případě, že vznikly nové požadavky nebo došlo ke změně v původních požadavcích);</a:t>
            </a:r>
          </a:p>
          <a:p>
            <a:endParaRPr lang="cs-CZ" dirty="0"/>
          </a:p>
          <a:p>
            <a:r>
              <a:rPr lang="cs-CZ" b="1" dirty="0"/>
              <a:t>-- nástroje řízení kvality zahrnují nástroje řízení konfigurace a řízení změn</a:t>
            </a:r>
            <a:r>
              <a:rPr lang="cs-CZ" dirty="0"/>
              <a:t>, které jsou rozšířeny o prostředí a prostředky testování, prováděné v různých etapách životního cyklu softwaru;</a:t>
            </a:r>
          </a:p>
          <a:p>
            <a:endParaRPr lang="cs-CZ" dirty="0"/>
          </a:p>
          <a:p>
            <a:r>
              <a:rPr lang="cs-CZ" b="1" dirty="0"/>
              <a:t>-- nástroje pro podporu údržby systému/softwaru</a:t>
            </a:r>
            <a:r>
              <a:rPr lang="cs-CZ" dirty="0"/>
              <a:t>, které se zaměřují na evidování chyb softwaru a automatizované generování zpráv o chybách.</a:t>
            </a:r>
          </a:p>
          <a:p>
            <a:endParaRPr lang="cs-CZ" dirty="0"/>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43</a:t>
            </a:fld>
            <a:endParaRPr lang="cs-CZ"/>
          </a:p>
        </p:txBody>
      </p:sp>
    </p:spTree>
    <p:extLst>
      <p:ext uri="{BB962C8B-B14F-4D97-AF65-F5344CB8AC3E}">
        <p14:creationId xmlns:p14="http://schemas.microsoft.com/office/powerpoint/2010/main" val="3304057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
        <p:nvSpPr>
          <p:cNvPr id="4" name="Zástupný symbol pro datum 3"/>
          <p:cNvSpPr>
            <a:spLocks noGrp="1"/>
          </p:cNvSpPr>
          <p:nvPr>
            <p:ph type="dt" sz="half" idx="10"/>
          </p:nvPr>
        </p:nvSpPr>
        <p:spPr/>
        <p:txBody>
          <a:bodyPr/>
          <a:lstStyle/>
          <a:p>
            <a:r>
              <a:rPr lang="cs-CZ" smtClean="0"/>
              <a:t>DOPLNIT</a:t>
            </a:r>
            <a:endParaRPr lang="cs-CZ"/>
          </a:p>
        </p:txBody>
      </p:sp>
      <p:sp>
        <p:nvSpPr>
          <p:cNvPr id="5" name="Zástupný symbol pro zápatí 4"/>
          <p:cNvSpPr>
            <a:spLocks noGrp="1"/>
          </p:cNvSpPr>
          <p:nvPr>
            <p:ph type="ftr" sz="quarter" idx="11"/>
          </p:nvPr>
        </p:nvSpPr>
        <p:spPr/>
        <p:txBody>
          <a:bodyPr/>
          <a:lstStyle/>
          <a:p>
            <a:r>
              <a:rPr lang="cs-CZ" smtClean="0"/>
              <a:t>DOPLNIT</a:t>
            </a:r>
            <a:endParaRPr lang="cs-CZ"/>
          </a:p>
        </p:txBody>
      </p:sp>
      <p:sp>
        <p:nvSpPr>
          <p:cNvPr id="6" name="Zástupný symbol pro číslo snímku 5"/>
          <p:cNvSpPr>
            <a:spLocks noGrp="1"/>
          </p:cNvSpPr>
          <p:nvPr>
            <p:ph type="sldNum" sz="quarter" idx="12"/>
          </p:nvPr>
        </p:nvSpPr>
        <p:spPr/>
        <p:txBody>
          <a:bodyPr/>
          <a:lstStyle/>
          <a:p>
            <a:fld id="{23C50CF5-8073-4E39-98BA-D44C94ECF7E6}" type="slidenum">
              <a:rPr lang="cs-CZ" smtClean="0"/>
              <a:t>44</a:t>
            </a:fld>
            <a:endParaRPr lang="cs-CZ"/>
          </a:p>
        </p:txBody>
      </p:sp>
    </p:spTree>
    <p:extLst>
      <p:ext uri="{BB962C8B-B14F-4D97-AF65-F5344CB8AC3E}">
        <p14:creationId xmlns:p14="http://schemas.microsoft.com/office/powerpoint/2010/main" val="3290447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Podniková informatika</a:t>
            </a:r>
            <a:endParaRPr lang="cs-CZ" dirty="0"/>
          </a:p>
        </p:txBody>
      </p:sp>
      <p:sp>
        <p:nvSpPr>
          <p:cNvPr id="6" name="Zástupný symbol pro obsah 5"/>
          <p:cNvSpPr>
            <a:spLocks noGrp="1"/>
          </p:cNvSpPr>
          <p:nvPr>
            <p:ph idx="1"/>
          </p:nvPr>
        </p:nvSpPr>
        <p:spPr/>
        <p:txBody>
          <a:bodyPr>
            <a:normAutofit fontScale="92500" lnSpcReduction="10000"/>
          </a:bodyPr>
          <a:lstStyle/>
          <a:p>
            <a:r>
              <a:rPr lang="pl-PL" dirty="0"/>
              <a:t>Pojmy informatika,</a:t>
            </a:r>
          </a:p>
          <a:p>
            <a:pPr lvl="2"/>
            <a:r>
              <a:rPr lang="pl-PL" dirty="0"/>
              <a:t> informace,</a:t>
            </a:r>
          </a:p>
          <a:p>
            <a:pPr lvl="2"/>
            <a:r>
              <a:rPr lang="pl-PL" dirty="0"/>
              <a:t> </a:t>
            </a:r>
            <a:r>
              <a:rPr lang="pl-PL" dirty="0" smtClean="0"/>
              <a:t>systém</a:t>
            </a:r>
            <a:r>
              <a:rPr lang="pl-PL" dirty="0"/>
              <a:t>,</a:t>
            </a:r>
          </a:p>
          <a:p>
            <a:pPr lvl="2"/>
            <a:r>
              <a:rPr lang="pl-PL" dirty="0"/>
              <a:t> organizace, </a:t>
            </a:r>
          </a:p>
          <a:p>
            <a:pPr lvl="2"/>
            <a:r>
              <a:rPr lang="pl-PL" dirty="0"/>
              <a:t> </a:t>
            </a:r>
            <a:r>
              <a:rPr lang="pl-PL" dirty="0" smtClean="0"/>
              <a:t>řízení,</a:t>
            </a:r>
            <a:endParaRPr lang="pl-PL" dirty="0"/>
          </a:p>
          <a:p>
            <a:pPr lvl="2"/>
            <a:r>
              <a:rPr lang="pl-PL" dirty="0"/>
              <a:t> podnik,</a:t>
            </a:r>
          </a:p>
          <a:p>
            <a:pPr lvl="2"/>
            <a:r>
              <a:rPr lang="pl-PL" dirty="0"/>
              <a:t> technologie,</a:t>
            </a:r>
          </a:p>
          <a:p>
            <a:pPr lvl="2"/>
            <a:r>
              <a:rPr lang="pl-PL" dirty="0"/>
              <a:t> procesy</a:t>
            </a:r>
          </a:p>
          <a:p>
            <a:pPr lvl="2"/>
            <a:r>
              <a:rPr lang="cs-CZ" dirty="0" smtClean="0"/>
              <a:t>informační systém </a:t>
            </a:r>
            <a:endParaRPr lang="cs-CZ" dirty="0"/>
          </a:p>
          <a:p>
            <a:r>
              <a:rPr lang="cs-CZ" dirty="0" smtClean="0"/>
              <a:t>představují </a:t>
            </a:r>
            <a:r>
              <a:rPr lang="cs-CZ" dirty="0"/>
              <a:t>východiska </a:t>
            </a:r>
            <a:r>
              <a:rPr lang="cs-CZ" dirty="0" smtClean="0"/>
              <a:t>vymezení </a:t>
            </a:r>
            <a:r>
              <a:rPr lang="cs-CZ" dirty="0"/>
              <a:t>podnikové informatiky</a:t>
            </a:r>
          </a:p>
          <a:p>
            <a:endParaRPr lang="cs-CZ" dirty="0"/>
          </a:p>
          <a:p>
            <a:endParaRPr lang="cs-CZ" dirty="0"/>
          </a:p>
        </p:txBody>
      </p:sp>
      <p:sp>
        <p:nvSpPr>
          <p:cNvPr id="3" name="Zástupný symbol pro datum 2"/>
          <p:cNvSpPr>
            <a:spLocks noGrp="1"/>
          </p:cNvSpPr>
          <p:nvPr>
            <p:ph type="dt" sz="half" idx="10"/>
          </p:nvPr>
        </p:nvSpPr>
        <p:spPr/>
        <p:txBody>
          <a:bodyPr/>
          <a:lstStyle/>
          <a:p>
            <a:r>
              <a:rPr lang="cs-CZ"/>
              <a:t>DOPLNIT</a:t>
            </a:r>
          </a:p>
        </p:txBody>
      </p:sp>
      <p:sp>
        <p:nvSpPr>
          <p:cNvPr id="4" name="Zástupný symbol pro zápatí 3"/>
          <p:cNvSpPr>
            <a:spLocks noGrp="1"/>
          </p:cNvSpPr>
          <p:nvPr>
            <p:ph type="ftr" sz="quarter" idx="11"/>
          </p:nvPr>
        </p:nvSpPr>
        <p:spPr/>
        <p:txBody>
          <a:bodyPr/>
          <a:lstStyle/>
          <a:p>
            <a:r>
              <a:rPr lang="cs-CZ"/>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5</a:t>
            </a:fld>
            <a:endParaRPr lang="cs-CZ"/>
          </a:p>
        </p:txBody>
      </p:sp>
    </p:spTree>
    <p:extLst>
      <p:ext uri="{BB962C8B-B14F-4D97-AF65-F5344CB8AC3E}">
        <p14:creationId xmlns:p14="http://schemas.microsoft.com/office/powerpoint/2010/main" val="2470572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Informatika, informace, systém</a:t>
            </a:r>
            <a:endParaRPr lang="cs-CZ" dirty="0"/>
          </a:p>
        </p:txBody>
      </p:sp>
      <p:sp>
        <p:nvSpPr>
          <p:cNvPr id="6" name="Zástupný symbol pro obsah 5"/>
          <p:cNvSpPr>
            <a:spLocks noGrp="1"/>
          </p:cNvSpPr>
          <p:nvPr>
            <p:ph idx="1"/>
          </p:nvPr>
        </p:nvSpPr>
        <p:spPr/>
        <p:txBody>
          <a:bodyPr>
            <a:noAutofit/>
          </a:bodyPr>
          <a:lstStyle/>
          <a:p>
            <a:r>
              <a:rPr lang="cs-CZ" sz="2400" dirty="0"/>
              <a:t>Vznik a rozvoj informatiky byl a je ovlivněn především kybernetikou a systémovou vědou. </a:t>
            </a:r>
          </a:p>
          <a:p>
            <a:r>
              <a:rPr lang="cs-CZ" sz="2400" b="1" dirty="0"/>
              <a:t>Kybernetika </a:t>
            </a:r>
            <a:r>
              <a:rPr lang="cs-CZ" sz="2400" dirty="0"/>
              <a:t>byla základem pro vznik počítačů  (</a:t>
            </a:r>
            <a:r>
              <a:rPr lang="cs-CZ" sz="2400" dirty="0" err="1"/>
              <a:t>Wiener</a:t>
            </a:r>
            <a:r>
              <a:rPr lang="cs-CZ" sz="2400" dirty="0"/>
              <a:t>)</a:t>
            </a:r>
          </a:p>
          <a:p>
            <a:r>
              <a:rPr lang="cs-CZ" sz="2400" dirty="0" err="1"/>
              <a:t>Mezivojnová</a:t>
            </a:r>
            <a:r>
              <a:rPr lang="cs-CZ" sz="2400" dirty="0"/>
              <a:t> generace myslitelů</a:t>
            </a:r>
          </a:p>
          <a:p>
            <a:pPr lvl="1"/>
            <a:r>
              <a:rPr lang="cs-CZ" sz="2400" dirty="0"/>
              <a:t>Allan </a:t>
            </a:r>
            <a:r>
              <a:rPr lang="cs-CZ" sz="2400" dirty="0" err="1"/>
              <a:t>Turing</a:t>
            </a:r>
            <a:r>
              <a:rPr lang="cs-CZ" sz="2400" dirty="0"/>
              <a:t> – GB, zásluha na prolomení šifry ENIGMA  v </a:t>
            </a:r>
            <a:r>
              <a:rPr lang="cs-CZ" sz="2400" dirty="0" err="1"/>
              <a:t>II.www</a:t>
            </a:r>
            <a:r>
              <a:rPr lang="cs-CZ" sz="2400" dirty="0"/>
              <a:t>, homosexuál v zlom čase</a:t>
            </a:r>
          </a:p>
          <a:p>
            <a:pPr lvl="1"/>
            <a:r>
              <a:rPr lang="cs-CZ" sz="2400" dirty="0"/>
              <a:t>John von Neumann – USA, otec počítačové architektury</a:t>
            </a:r>
          </a:p>
          <a:p>
            <a:pPr lvl="1"/>
            <a:r>
              <a:rPr lang="cs-CZ" sz="2400" dirty="0"/>
              <a:t>Claude </a:t>
            </a:r>
            <a:r>
              <a:rPr lang="cs-CZ" sz="2400" dirty="0" err="1"/>
              <a:t>Shanon</a:t>
            </a:r>
            <a:r>
              <a:rPr lang="cs-CZ" sz="2400" dirty="0"/>
              <a:t> – USA, diplomová práce s největším přínosem</a:t>
            </a:r>
          </a:p>
          <a:p>
            <a:pPr lvl="1"/>
            <a:r>
              <a:rPr lang="cs-CZ" sz="2400" dirty="0">
                <a:solidFill>
                  <a:srgbClr val="00B050"/>
                </a:solidFill>
              </a:rPr>
              <a:t> </a:t>
            </a:r>
            <a:r>
              <a:rPr lang="cs-CZ" sz="2400" dirty="0">
                <a:solidFill>
                  <a:srgbClr val="00B050"/>
                </a:solidFill>
                <a:sym typeface="Wingdings" panose="05000000000000000000" pitchFamily="2" charset="2"/>
              </a:rPr>
              <a:t></a:t>
            </a:r>
            <a:r>
              <a:rPr lang="cs-CZ" sz="2400" dirty="0">
                <a:solidFill>
                  <a:srgbClr val="00B050"/>
                </a:solidFill>
              </a:rPr>
              <a:t> ukázka</a:t>
            </a:r>
            <a:r>
              <a:rPr lang="en-US" sz="2400" dirty="0">
                <a:solidFill>
                  <a:srgbClr val="00B050"/>
                </a:solidFill>
              </a:rPr>
              <a:t> </a:t>
            </a:r>
            <a:r>
              <a:rPr lang="cs-CZ" sz="2400" dirty="0">
                <a:solidFill>
                  <a:srgbClr val="00B050"/>
                </a:solidFill>
              </a:rPr>
              <a:t>studentům </a:t>
            </a:r>
            <a:r>
              <a:rPr lang="en-US" sz="2400" dirty="0">
                <a:solidFill>
                  <a:srgbClr val="00B050"/>
                </a:solidFill>
              </a:rPr>
              <a:t>program </a:t>
            </a:r>
            <a:r>
              <a:rPr lang="en-US" sz="2400" dirty="0" err="1">
                <a:solidFill>
                  <a:srgbClr val="00B050"/>
                </a:solidFill>
              </a:rPr>
              <a:t>kalkul</a:t>
            </a:r>
            <a:r>
              <a:rPr lang="cs-CZ" sz="2400" dirty="0" err="1">
                <a:solidFill>
                  <a:srgbClr val="00B050"/>
                </a:solidFill>
              </a:rPr>
              <a:t>ačka</a:t>
            </a:r>
            <a:r>
              <a:rPr lang="en-US" sz="2400" dirty="0">
                <a:solidFill>
                  <a:srgbClr val="00B050"/>
                </a:solidFill>
              </a:rPr>
              <a:t> </a:t>
            </a:r>
            <a:r>
              <a:rPr lang="cs-CZ" sz="2400" dirty="0">
                <a:solidFill>
                  <a:srgbClr val="00B050"/>
                </a:solidFill>
              </a:rPr>
              <a:t>v PC (bity, bajty, </a:t>
            </a:r>
            <a:r>
              <a:rPr lang="cs-CZ" sz="2400" dirty="0" err="1">
                <a:solidFill>
                  <a:srgbClr val="00B050"/>
                </a:solidFill>
              </a:rPr>
              <a:t>nible</a:t>
            </a:r>
            <a:r>
              <a:rPr lang="cs-CZ" sz="2400" dirty="0">
                <a:solidFill>
                  <a:srgbClr val="00B050"/>
                </a:solidFill>
              </a:rPr>
              <a:t> = reprezentace čísel v PC) </a:t>
            </a:r>
          </a:p>
        </p:txBody>
      </p:sp>
      <p:sp>
        <p:nvSpPr>
          <p:cNvPr id="3" name="Zástupný symbol pro datum 2"/>
          <p:cNvSpPr>
            <a:spLocks noGrp="1"/>
          </p:cNvSpPr>
          <p:nvPr>
            <p:ph type="dt" sz="half" idx="10"/>
          </p:nvPr>
        </p:nvSpPr>
        <p:spPr/>
        <p:txBody>
          <a:bodyPr/>
          <a:lstStyle/>
          <a:p>
            <a:r>
              <a:rPr lang="cs-CZ"/>
              <a:t>DOPLNIT</a:t>
            </a:r>
          </a:p>
        </p:txBody>
      </p:sp>
      <p:sp>
        <p:nvSpPr>
          <p:cNvPr id="4" name="Zástupný symbol pro zápatí 3"/>
          <p:cNvSpPr>
            <a:spLocks noGrp="1"/>
          </p:cNvSpPr>
          <p:nvPr>
            <p:ph type="ftr" sz="quarter" idx="11"/>
          </p:nvPr>
        </p:nvSpPr>
        <p:spPr/>
        <p:txBody>
          <a:bodyPr/>
          <a:lstStyle/>
          <a:p>
            <a:r>
              <a:rPr lang="cs-CZ"/>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6</a:t>
            </a:fld>
            <a:endParaRPr lang="cs-CZ"/>
          </a:p>
        </p:txBody>
      </p:sp>
    </p:spTree>
    <p:extLst>
      <p:ext uri="{BB962C8B-B14F-4D97-AF65-F5344CB8AC3E}">
        <p14:creationId xmlns:p14="http://schemas.microsoft.com/office/powerpoint/2010/main" val="424586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70C0"/>
                </a:solidFill>
              </a:rPr>
              <a:t>Informatika, informace, systém</a:t>
            </a:r>
            <a:endParaRPr lang="cs-CZ" dirty="0">
              <a:solidFill>
                <a:srgbClr val="0070C0"/>
              </a:solidFill>
            </a:endParaRPr>
          </a:p>
        </p:txBody>
      </p:sp>
      <p:sp>
        <p:nvSpPr>
          <p:cNvPr id="6" name="Zástupný symbol pro obsah 5"/>
          <p:cNvSpPr>
            <a:spLocks noGrp="1"/>
          </p:cNvSpPr>
          <p:nvPr>
            <p:ph idx="1"/>
          </p:nvPr>
        </p:nvSpPr>
        <p:spPr/>
        <p:txBody>
          <a:bodyPr>
            <a:normAutofit/>
          </a:bodyPr>
          <a:lstStyle/>
          <a:p>
            <a:r>
              <a:rPr lang="cs-CZ" sz="2400" b="1" dirty="0"/>
              <a:t>Systémová věda </a:t>
            </a:r>
            <a:r>
              <a:rPr lang="cs-CZ" sz="2400" dirty="0"/>
              <a:t>přispěla k celostnímu pojetí řízení podniku a s ním spojených informatických procesů, kde se využívá zejména systémová analýza a systémové inženýrství</a:t>
            </a:r>
          </a:p>
          <a:p>
            <a:r>
              <a:rPr lang="cs-CZ" sz="2400" b="1" dirty="0"/>
              <a:t>Systémová analýza</a:t>
            </a:r>
            <a:r>
              <a:rPr lang="cs-CZ" sz="2400" dirty="0"/>
              <a:t> (zjednodušeně) se zaměřuje na porozumění problémům řízení organizace a jejich modelování</a:t>
            </a:r>
          </a:p>
          <a:p>
            <a:r>
              <a:rPr lang="cs-CZ" sz="2400" b="1" dirty="0"/>
              <a:t>Systémové inženýrství</a:t>
            </a:r>
            <a:r>
              <a:rPr lang="cs-CZ" sz="2400" dirty="0"/>
              <a:t> se potom orientuje na postupy návrhu a tvorbu rozsáhlých systémů.</a:t>
            </a:r>
          </a:p>
          <a:p>
            <a:r>
              <a:rPr lang="cs-CZ" sz="2400" b="1" dirty="0">
                <a:solidFill>
                  <a:srgbClr val="0070C0"/>
                </a:solidFill>
              </a:rPr>
              <a:t>Informatiku </a:t>
            </a:r>
            <a:r>
              <a:rPr lang="cs-CZ" sz="2400" dirty="0">
                <a:solidFill>
                  <a:srgbClr val="0070C0"/>
                </a:solidFill>
              </a:rPr>
              <a:t>zde budeme v kontextu uvedených vědních disciplín chápat jako vědu, která se zabývá vyjádřením, zpracováním a přenášením </a:t>
            </a:r>
            <a:r>
              <a:rPr lang="cs-CZ" sz="2400" b="1" dirty="0">
                <a:solidFill>
                  <a:srgbClr val="0070C0"/>
                </a:solidFill>
              </a:rPr>
              <a:t>informací </a:t>
            </a:r>
            <a:r>
              <a:rPr lang="cs-CZ" sz="2400" dirty="0">
                <a:solidFill>
                  <a:srgbClr val="0070C0"/>
                </a:solidFill>
              </a:rPr>
              <a:t>v určitém systému</a:t>
            </a:r>
          </a:p>
          <a:p>
            <a:endParaRPr lang="cs-CZ" sz="2400" dirty="0"/>
          </a:p>
        </p:txBody>
      </p:sp>
      <p:sp>
        <p:nvSpPr>
          <p:cNvPr id="3" name="Zástupný symbol pro datum 2"/>
          <p:cNvSpPr>
            <a:spLocks noGrp="1"/>
          </p:cNvSpPr>
          <p:nvPr>
            <p:ph type="dt" sz="half" idx="10"/>
          </p:nvPr>
        </p:nvSpPr>
        <p:spPr/>
        <p:txBody>
          <a:bodyPr/>
          <a:lstStyle/>
          <a:p>
            <a:r>
              <a:rPr lang="cs-CZ"/>
              <a:t>DOPLNIT</a:t>
            </a:r>
          </a:p>
        </p:txBody>
      </p:sp>
      <p:sp>
        <p:nvSpPr>
          <p:cNvPr id="4" name="Zástupný symbol pro zápatí 3"/>
          <p:cNvSpPr>
            <a:spLocks noGrp="1"/>
          </p:cNvSpPr>
          <p:nvPr>
            <p:ph type="ftr" sz="quarter" idx="11"/>
          </p:nvPr>
        </p:nvSpPr>
        <p:spPr/>
        <p:txBody>
          <a:bodyPr/>
          <a:lstStyle/>
          <a:p>
            <a:r>
              <a:rPr lang="cs-CZ"/>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7</a:t>
            </a:fld>
            <a:endParaRPr lang="cs-CZ"/>
          </a:p>
        </p:txBody>
      </p:sp>
    </p:spTree>
    <p:extLst>
      <p:ext uri="{BB962C8B-B14F-4D97-AF65-F5344CB8AC3E}">
        <p14:creationId xmlns:p14="http://schemas.microsoft.com/office/powerpoint/2010/main" val="2155997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0070C0"/>
                </a:solidFill>
              </a:rPr>
              <a:t>Informatika, informace, systém</a:t>
            </a:r>
            <a:endParaRPr lang="cs-CZ" dirty="0">
              <a:solidFill>
                <a:srgbClr val="0070C0"/>
              </a:solidFill>
            </a:endParaRPr>
          </a:p>
        </p:txBody>
      </p:sp>
      <p:sp>
        <p:nvSpPr>
          <p:cNvPr id="6" name="Zástupný symbol pro obsah 5"/>
          <p:cNvSpPr>
            <a:spLocks noGrp="1"/>
          </p:cNvSpPr>
          <p:nvPr>
            <p:ph idx="1"/>
          </p:nvPr>
        </p:nvSpPr>
        <p:spPr/>
        <p:txBody>
          <a:bodyPr>
            <a:normAutofit fontScale="77500" lnSpcReduction="20000"/>
          </a:bodyPr>
          <a:lstStyle/>
          <a:p>
            <a:r>
              <a:rPr lang="cs-CZ" dirty="0"/>
              <a:t>V tomto textu budeme využívat vymezení pojmu informace Norbertem </a:t>
            </a:r>
            <a:r>
              <a:rPr lang="cs-CZ" dirty="0" err="1"/>
              <a:t>Wienerem</a:t>
            </a:r>
            <a:r>
              <a:rPr lang="cs-CZ" dirty="0"/>
              <a:t> z roku 1976.</a:t>
            </a:r>
          </a:p>
          <a:p>
            <a:r>
              <a:rPr lang="cs-CZ" b="1" dirty="0"/>
              <a:t>Informace </a:t>
            </a:r>
            <a:r>
              <a:rPr lang="cs-CZ" dirty="0"/>
              <a:t>je pojmenování pro obsah toho, co se vymění s vnějším světem, když se mu přizpůsobujeme a působíme na něj svým přizpůsobováním</a:t>
            </a:r>
            <a:r>
              <a:rPr lang="cs-CZ" dirty="0">
                <a:solidFill>
                  <a:srgbClr val="0070C0"/>
                </a:solidFill>
              </a:rPr>
              <a:t>.</a:t>
            </a:r>
          </a:p>
          <a:p>
            <a:r>
              <a:rPr lang="cs-CZ" dirty="0"/>
              <a:t>V definici si lze všimnout minimálně dvou částí.</a:t>
            </a:r>
          </a:p>
          <a:p>
            <a:r>
              <a:rPr lang="cs-CZ" dirty="0"/>
              <a:t>Jedna se týká obsahu a druhá výměny tohoto obsahu.</a:t>
            </a:r>
          </a:p>
          <a:p>
            <a:pPr lvl="1"/>
            <a:r>
              <a:rPr lang="cs-CZ" b="1" dirty="0"/>
              <a:t>OBSAH: </a:t>
            </a:r>
            <a:r>
              <a:rPr lang="cs-CZ" dirty="0"/>
              <a:t>Základními stavebními kameny informace jsou </a:t>
            </a:r>
            <a:r>
              <a:rPr lang="cs-CZ" b="1" dirty="0"/>
              <a:t>znaky</a:t>
            </a:r>
            <a:r>
              <a:rPr lang="cs-CZ" dirty="0"/>
              <a:t> a „znak je něco (tj. věc/forma) zastupující něco jiného“ </a:t>
            </a:r>
          </a:p>
          <a:p>
            <a:pPr lvl="1"/>
            <a:r>
              <a:rPr lang="cs-CZ" b="1" dirty="0"/>
              <a:t>VÝMĚNA: </a:t>
            </a:r>
            <a:r>
              <a:rPr lang="cs-CZ" i="1" dirty="0">
                <a:solidFill>
                  <a:srgbClr val="0070C0"/>
                </a:solidFill>
              </a:rPr>
              <a:t>Výměna informace, tj. komunikace, je přenosem informace mezi </a:t>
            </a:r>
            <a:r>
              <a:rPr lang="cs-CZ" b="1" i="1" dirty="0">
                <a:solidFill>
                  <a:srgbClr val="0070C0"/>
                </a:solidFill>
              </a:rPr>
              <a:t>minimálně </a:t>
            </a:r>
            <a:r>
              <a:rPr lang="cs-CZ" i="1" dirty="0">
                <a:solidFill>
                  <a:srgbClr val="0070C0"/>
                </a:solidFill>
              </a:rPr>
              <a:t>dvěma účastníky prostřednictvím systému znaků. </a:t>
            </a:r>
            <a:r>
              <a:rPr lang="cs-CZ" dirty="0"/>
              <a:t>Zpravidla ji vyjadřujeme jako cestu: „zdroj ➝ vysílač ➝ signál ➝ kanál ➝ signál ➝ přijímač ➝ zpráva ➝ cíl</a:t>
            </a:r>
          </a:p>
          <a:p>
            <a:endParaRPr lang="cs-CZ" dirty="0"/>
          </a:p>
        </p:txBody>
      </p:sp>
      <p:sp>
        <p:nvSpPr>
          <p:cNvPr id="3" name="Zástupný symbol pro datum 2"/>
          <p:cNvSpPr>
            <a:spLocks noGrp="1"/>
          </p:cNvSpPr>
          <p:nvPr>
            <p:ph type="dt" sz="half" idx="10"/>
          </p:nvPr>
        </p:nvSpPr>
        <p:spPr/>
        <p:txBody>
          <a:bodyPr/>
          <a:lstStyle/>
          <a:p>
            <a:r>
              <a:rPr lang="cs-CZ"/>
              <a:t>DOPLNIT</a:t>
            </a:r>
          </a:p>
        </p:txBody>
      </p:sp>
      <p:sp>
        <p:nvSpPr>
          <p:cNvPr id="4" name="Zástupný symbol pro zápatí 3"/>
          <p:cNvSpPr>
            <a:spLocks noGrp="1"/>
          </p:cNvSpPr>
          <p:nvPr>
            <p:ph type="ftr" sz="quarter" idx="11"/>
          </p:nvPr>
        </p:nvSpPr>
        <p:spPr/>
        <p:txBody>
          <a:bodyPr/>
          <a:lstStyle/>
          <a:p>
            <a:r>
              <a:rPr lang="cs-CZ"/>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8</a:t>
            </a:fld>
            <a:endParaRPr lang="cs-CZ"/>
          </a:p>
        </p:txBody>
      </p:sp>
    </p:spTree>
    <p:extLst>
      <p:ext uri="{BB962C8B-B14F-4D97-AF65-F5344CB8AC3E}">
        <p14:creationId xmlns:p14="http://schemas.microsoft.com/office/powerpoint/2010/main" val="1135294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Informatika, informace, systém</a:t>
            </a:r>
            <a:endParaRPr lang="cs-CZ" dirty="0"/>
          </a:p>
        </p:txBody>
      </p:sp>
      <p:sp>
        <p:nvSpPr>
          <p:cNvPr id="6" name="Zástupný symbol pro obsah 5"/>
          <p:cNvSpPr>
            <a:spLocks noGrp="1"/>
          </p:cNvSpPr>
          <p:nvPr>
            <p:ph idx="1"/>
          </p:nvPr>
        </p:nvSpPr>
        <p:spPr/>
        <p:txBody>
          <a:bodyPr>
            <a:normAutofit/>
          </a:bodyPr>
          <a:lstStyle/>
          <a:p>
            <a:r>
              <a:rPr lang="cs-CZ" sz="1800" b="1" dirty="0"/>
              <a:t>Komunikace je přenos informace </a:t>
            </a:r>
            <a:r>
              <a:rPr lang="cs-CZ" sz="1800" dirty="0"/>
              <a:t>mezi minimálně dvěma účastníky prostřednictvím systému znaků.</a:t>
            </a:r>
          </a:p>
          <a:p>
            <a:r>
              <a:rPr lang="cs-CZ" sz="1800" dirty="0"/>
              <a:t>V komunikaci nelze obecně předpokládat, že příjemce je schopný interpretovat přijaté znaky. </a:t>
            </a:r>
          </a:p>
          <a:p>
            <a:r>
              <a:rPr lang="cs-CZ" sz="1800" dirty="0"/>
              <a:t>Proto je využíván vhodný </a:t>
            </a:r>
            <a:r>
              <a:rPr lang="cs-CZ" sz="1800" b="1" dirty="0"/>
              <a:t>kód. </a:t>
            </a:r>
          </a:p>
          <a:p>
            <a:r>
              <a:rPr lang="cs-CZ" sz="1800" b="1" dirty="0"/>
              <a:t>Kód chápeme jako systém, </a:t>
            </a:r>
            <a:r>
              <a:rPr lang="cs-CZ" sz="1800" dirty="0"/>
              <a:t>do kterého se převádí určitý signální systém anebo ten se převádí v jiný nebo se jím chápe i sám strukturovaný systém znaků</a:t>
            </a:r>
          </a:p>
          <a:p>
            <a:r>
              <a:rPr lang="cs-CZ" sz="1800" b="1" dirty="0"/>
              <a:t>Příklady:</a:t>
            </a:r>
          </a:p>
          <a:p>
            <a:r>
              <a:rPr lang="cs-CZ" sz="1800" dirty="0"/>
              <a:t>-- vrčení a sklopení uší psa před útokem</a:t>
            </a:r>
          </a:p>
          <a:p>
            <a:r>
              <a:rPr lang="cs-CZ" sz="1800" dirty="0"/>
              <a:t>-- námořní vlajkový kód – standardizace</a:t>
            </a:r>
          </a:p>
          <a:p>
            <a:r>
              <a:rPr lang="cs-CZ" sz="1800" dirty="0"/>
              <a:t>-- </a:t>
            </a:r>
            <a:r>
              <a:rPr lang="cs-CZ" sz="1800" dirty="0" smtClean="0"/>
              <a:t>QR </a:t>
            </a:r>
            <a:r>
              <a:rPr lang="cs-CZ" sz="1800" dirty="0"/>
              <a:t>kód</a:t>
            </a:r>
            <a:endParaRPr lang="cs-CZ" sz="1800" b="1" dirty="0"/>
          </a:p>
          <a:p>
            <a:r>
              <a:rPr lang="cs-CZ" sz="1800" b="1" dirty="0"/>
              <a:t>-- </a:t>
            </a:r>
            <a:r>
              <a:rPr lang="cs-CZ" sz="1800" b="1" dirty="0" smtClean="0"/>
              <a:t>ASCII tabulka </a:t>
            </a:r>
            <a:endParaRPr lang="cs-CZ" sz="1800" b="1" dirty="0"/>
          </a:p>
          <a:p>
            <a:endParaRPr lang="cs-CZ" sz="1800" dirty="0"/>
          </a:p>
        </p:txBody>
      </p:sp>
      <p:sp>
        <p:nvSpPr>
          <p:cNvPr id="3" name="Zástupný symbol pro datum 2"/>
          <p:cNvSpPr>
            <a:spLocks noGrp="1"/>
          </p:cNvSpPr>
          <p:nvPr>
            <p:ph type="dt" sz="half" idx="10"/>
          </p:nvPr>
        </p:nvSpPr>
        <p:spPr/>
        <p:txBody>
          <a:bodyPr/>
          <a:lstStyle/>
          <a:p>
            <a:r>
              <a:rPr lang="cs-CZ"/>
              <a:t>DOPLNIT</a:t>
            </a:r>
          </a:p>
        </p:txBody>
      </p:sp>
      <p:sp>
        <p:nvSpPr>
          <p:cNvPr id="4" name="Zástupný symbol pro zápatí 3"/>
          <p:cNvSpPr>
            <a:spLocks noGrp="1"/>
          </p:cNvSpPr>
          <p:nvPr>
            <p:ph type="ftr" sz="quarter" idx="11"/>
          </p:nvPr>
        </p:nvSpPr>
        <p:spPr/>
        <p:txBody>
          <a:bodyPr/>
          <a:lstStyle/>
          <a:p>
            <a:r>
              <a:rPr lang="cs-CZ"/>
              <a:t>DOPLNIT</a:t>
            </a:r>
          </a:p>
        </p:txBody>
      </p:sp>
      <p:sp>
        <p:nvSpPr>
          <p:cNvPr id="5" name="Zástupný symbol pro číslo snímku 4"/>
          <p:cNvSpPr>
            <a:spLocks noGrp="1"/>
          </p:cNvSpPr>
          <p:nvPr>
            <p:ph type="sldNum" sz="quarter" idx="12"/>
          </p:nvPr>
        </p:nvSpPr>
        <p:spPr/>
        <p:txBody>
          <a:bodyPr/>
          <a:lstStyle/>
          <a:p>
            <a:fld id="{23C50CF5-8073-4E39-98BA-D44C94ECF7E6}" type="slidenum">
              <a:rPr lang="cs-CZ" smtClean="0"/>
              <a:t>9</a:t>
            </a:fld>
            <a:endParaRPr lang="cs-CZ"/>
          </a:p>
        </p:txBody>
      </p:sp>
    </p:spTree>
    <p:extLst>
      <p:ext uri="{BB962C8B-B14F-4D97-AF65-F5344CB8AC3E}">
        <p14:creationId xmlns:p14="http://schemas.microsoft.com/office/powerpoint/2010/main" val="27042496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TotalTime>
  <Words>2505</Words>
  <Application>Microsoft Office PowerPoint</Application>
  <PresentationFormat>Předvádění na obrazovce (4:3)</PresentationFormat>
  <Paragraphs>364</Paragraphs>
  <Slides>44</Slides>
  <Notes>1</Notes>
  <HiddenSlides>0</HiddenSlides>
  <MMClips>0</MMClips>
  <ScaleCrop>false</ScaleCrop>
  <HeadingPairs>
    <vt:vector size="4" baseType="variant">
      <vt:variant>
        <vt:lpstr>Motiv</vt:lpstr>
      </vt:variant>
      <vt:variant>
        <vt:i4>1</vt:i4>
      </vt:variant>
      <vt:variant>
        <vt:lpstr>Nadpisy snímků</vt:lpstr>
      </vt:variant>
      <vt:variant>
        <vt:i4>44</vt:i4>
      </vt:variant>
    </vt:vector>
  </HeadingPairs>
  <TitlesOfParts>
    <vt:vector size="45" baseType="lpstr">
      <vt:lpstr>Motiv systému Office</vt:lpstr>
      <vt:lpstr>Řízení IS/ICT</vt:lpstr>
      <vt:lpstr>Podmínky ukončení předmětu </vt:lpstr>
      <vt:lpstr>Informační zdroje </vt:lpstr>
      <vt:lpstr>Diplomová práce tipy a triky</vt:lpstr>
      <vt:lpstr>Podniková informatika</vt:lpstr>
      <vt:lpstr>Informatika, informace, systém</vt:lpstr>
      <vt:lpstr>Informatika, informace, systém</vt:lpstr>
      <vt:lpstr>Informatika, informace, systém</vt:lpstr>
      <vt:lpstr>Informatika, informace, systém</vt:lpstr>
      <vt:lpstr>Ukázka kódovaní znaků textu</vt:lpstr>
      <vt:lpstr>Ukázka ASCII TABULKA  American Standard Code for Information Interchange, 1960</vt:lpstr>
      <vt:lpstr>https://en.wikipedia.org/wiki/ASCII</vt:lpstr>
      <vt:lpstr>Informatika, informace, systém</vt:lpstr>
      <vt:lpstr>UKÁZKA: </vt:lpstr>
      <vt:lpstr>Informatika, informace, systém</vt:lpstr>
      <vt:lpstr>Prezentace aplikace PowerPoint</vt:lpstr>
      <vt:lpstr>Systém </vt:lpstr>
      <vt:lpstr>Systém</vt:lpstr>
      <vt:lpstr>Systém</vt:lpstr>
      <vt:lpstr>UKÁZKA </vt:lpstr>
      <vt:lpstr>Řízení</vt:lpstr>
      <vt:lpstr>Podnik jako systém</vt:lpstr>
      <vt:lpstr>Prezentace aplikace PowerPoint</vt:lpstr>
      <vt:lpstr>Procesy</vt:lpstr>
      <vt:lpstr>Podnikový informační systém</vt:lpstr>
      <vt:lpstr>Prvky podnikového informačního systému a vztah tohoto systému k podniku</vt:lpstr>
      <vt:lpstr>Podnikový informační systém</vt:lpstr>
      <vt:lpstr>Podnikový informační systém</vt:lpstr>
      <vt:lpstr>Podnikový informační systém</vt:lpstr>
      <vt:lpstr>Podnikový informační systém</vt:lpstr>
      <vt:lpstr>Podnikový informační systém</vt:lpstr>
      <vt:lpstr>Podnikový informační systém</vt:lpstr>
      <vt:lpstr>Podnikový informační systém</vt:lpstr>
      <vt:lpstr>Podniková informatika</vt:lpstr>
      <vt:lpstr>Informační technologie, technika a infrastruktura (ICT/IT)</vt:lpstr>
      <vt:lpstr>Kategorie IT produktů.</vt:lpstr>
      <vt:lpstr>Informační technologie – software</vt:lpstr>
      <vt:lpstr>Základní software</vt:lpstr>
      <vt:lpstr>Prezentace aplikace PowerPoint</vt:lpstr>
      <vt:lpstr>Software podporující rozvoj informačního systému, vývoj ASW a řízení provozu informačního systému</vt:lpstr>
      <vt:lpstr>CASE nástroje - příklady</vt:lpstr>
      <vt:lpstr>CASE nástroje - příklady</vt:lpstr>
      <vt:lpstr>CASE nástroje - příklady</vt:lpstr>
      <vt:lpstr>Prezentace aplikace PowerPoint</vt:lpstr>
    </vt:vector>
  </TitlesOfParts>
  <Company>BIVŠ,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Pančík Juraj</dc:creator>
  <cp:lastModifiedBy>Pančík Juraj</cp:lastModifiedBy>
  <cp:revision>78</cp:revision>
  <dcterms:created xsi:type="dcterms:W3CDTF">2019-01-26T15:26:14Z</dcterms:created>
  <dcterms:modified xsi:type="dcterms:W3CDTF">2019-04-05T09:26:15Z</dcterms:modified>
</cp:coreProperties>
</file>