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58" r:id="rId4"/>
    <p:sldId id="259" r:id="rId5"/>
    <p:sldId id="261" r:id="rId6"/>
    <p:sldId id="260" r:id="rId7"/>
    <p:sldId id="262" r:id="rId8"/>
    <p:sldId id="263" r:id="rId9"/>
    <p:sldId id="269" r:id="rId10"/>
    <p:sldId id="264" r:id="rId11"/>
    <p:sldId id="265" r:id="rId12"/>
    <p:sldId id="266" r:id="rId13"/>
    <p:sldId id="270" r:id="rId14"/>
    <p:sldId id="267" r:id="rId15"/>
    <p:sldId id="268" r:id="rId16"/>
    <p:sldId id="271" r:id="rId17"/>
    <p:sldId id="273" r:id="rId18"/>
    <p:sldId id="272" r:id="rId19"/>
    <p:sldId id="274" r:id="rId20"/>
    <p:sldId id="275" r:id="rId21"/>
    <p:sldId id="278" r:id="rId22"/>
    <p:sldId id="277" r:id="rId23"/>
    <p:sldId id="276" r:id="rId24"/>
    <p:sldId id="281" r:id="rId25"/>
    <p:sldId id="279" r:id="rId26"/>
    <p:sldId id="280" r:id="rId27"/>
    <p:sldId id="284" r:id="rId28"/>
    <p:sldId id="283" r:id="rId29"/>
    <p:sldId id="288" r:id="rId30"/>
    <p:sldId id="287" r:id="rId31"/>
    <p:sldId id="289" r:id="rId32"/>
    <p:sldId id="290" r:id="rId33"/>
    <p:sldId id="291" r:id="rId3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078B6-1919-442C-8D63-B6ADC21E6DD0}" type="datetimeFigureOut">
              <a:rPr lang="sk-SK" smtClean="0"/>
              <a:pPr/>
              <a:t>27. 4. 2012</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3382F-51CC-45AF-9F9B-DCBF70D8151A}"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r>
              <a:rPr lang="sk-SK" smtClean="0"/>
              <a:t>27. 4. 2012</a:t>
            </a:r>
            <a:endParaRPr lang="sk-SK"/>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r>
              <a:rPr lang="sk-SK" smtClean="0"/>
              <a:t>doc. Pančík embedded systémy</a:t>
            </a:r>
            <a:endParaRPr lang="sk-SK"/>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r>
              <a:rPr lang="sk-SK" smtClean="0"/>
              <a:t>27. 4. 2012</a:t>
            </a:r>
            <a:endParaRPr lang="sk-SK"/>
          </a:p>
        </p:txBody>
      </p:sp>
      <p:sp>
        <p:nvSpPr>
          <p:cNvPr id="5" name="Zástupný symbol päty 4"/>
          <p:cNvSpPr>
            <a:spLocks noGrp="1"/>
          </p:cNvSpPr>
          <p:nvPr>
            <p:ph type="ftr" sz="quarter" idx="11"/>
          </p:nvPr>
        </p:nvSpPr>
        <p:spPr/>
        <p:txBody>
          <a:bodyPr/>
          <a:lstStyle>
            <a:extLst/>
          </a:lstStyle>
          <a:p>
            <a:r>
              <a:rPr lang="sk-SK" smtClean="0"/>
              <a:t>doc. Pančík embedded systémy</a:t>
            </a:r>
            <a:endParaRPr lang="sk-SK"/>
          </a:p>
        </p:txBody>
      </p:sp>
      <p:sp>
        <p:nvSpPr>
          <p:cNvPr id="6" name="Zástupný symbol čísla snímky 5"/>
          <p:cNvSpPr>
            <a:spLocks noGrp="1"/>
          </p:cNvSpPr>
          <p:nvPr>
            <p:ph type="sldNum" sz="quarter" idx="12"/>
          </p:nvPr>
        </p:nvSpPr>
        <p:spPr/>
        <p:txBody>
          <a:bodyPr/>
          <a:lstStyle>
            <a:extLst/>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r>
              <a:rPr lang="sk-SK" smtClean="0"/>
              <a:t>27. 4. 2012</a:t>
            </a:r>
            <a:endParaRPr lang="sk-SK"/>
          </a:p>
        </p:txBody>
      </p:sp>
      <p:sp>
        <p:nvSpPr>
          <p:cNvPr id="5" name="Zástupný symbol päty 4"/>
          <p:cNvSpPr>
            <a:spLocks noGrp="1"/>
          </p:cNvSpPr>
          <p:nvPr>
            <p:ph type="ftr" sz="quarter" idx="11"/>
          </p:nvPr>
        </p:nvSpPr>
        <p:spPr/>
        <p:txBody>
          <a:bodyPr/>
          <a:lstStyle>
            <a:extLst/>
          </a:lstStyle>
          <a:p>
            <a:r>
              <a:rPr lang="sk-SK" smtClean="0"/>
              <a:t>doc. Pančík embedded systémy</a:t>
            </a:r>
            <a:endParaRPr lang="sk-SK"/>
          </a:p>
        </p:txBody>
      </p:sp>
      <p:sp>
        <p:nvSpPr>
          <p:cNvPr id="6" name="Zástupný symbol čísla snímky 5"/>
          <p:cNvSpPr>
            <a:spLocks noGrp="1"/>
          </p:cNvSpPr>
          <p:nvPr>
            <p:ph type="sldNum" sz="quarter" idx="12"/>
          </p:nvPr>
        </p:nvSpPr>
        <p:spPr/>
        <p:txBody>
          <a:bodyPr/>
          <a:lstStyle>
            <a:extLst/>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r>
              <a:rPr lang="sk-SK" smtClean="0"/>
              <a:t>27. 4. 2012</a:t>
            </a:r>
            <a:endParaRPr lang="sk-SK"/>
          </a:p>
        </p:txBody>
      </p:sp>
      <p:sp>
        <p:nvSpPr>
          <p:cNvPr id="5" name="Zástupný symbol päty 4"/>
          <p:cNvSpPr>
            <a:spLocks noGrp="1"/>
          </p:cNvSpPr>
          <p:nvPr>
            <p:ph type="ftr" sz="quarter" idx="11"/>
          </p:nvPr>
        </p:nvSpPr>
        <p:spPr/>
        <p:txBody>
          <a:bodyPr/>
          <a:lstStyle>
            <a:extLst/>
          </a:lstStyle>
          <a:p>
            <a:r>
              <a:rPr lang="sk-SK" smtClean="0"/>
              <a:t>doc. Pančík embedded systémy</a:t>
            </a:r>
            <a:endParaRPr lang="sk-SK"/>
          </a:p>
        </p:txBody>
      </p:sp>
      <p:sp>
        <p:nvSpPr>
          <p:cNvPr id="6" name="Zástupný symbol čísla snímky 5"/>
          <p:cNvSpPr>
            <a:spLocks noGrp="1"/>
          </p:cNvSpPr>
          <p:nvPr>
            <p:ph type="sldNum" sz="quarter" idx="12"/>
          </p:nvPr>
        </p:nvSpPr>
        <p:spPr/>
        <p:txBody>
          <a:bodyPr/>
          <a:lstStyle>
            <a:extLst/>
          </a:lstStyle>
          <a:p>
            <a:fld id="{D6463108-0728-4F2C-A3A7-356034624A9C}" type="slidenum">
              <a:rPr lang="sk-SK" smtClean="0"/>
              <a:pPr/>
              <a:t>‹#›</a:t>
            </a:fld>
            <a:endParaRPr lang="sk-SK"/>
          </a:p>
        </p:txBody>
      </p:sp>
      <p:sp>
        <p:nvSpPr>
          <p:cNvPr id="7" name="Nadpis 6"/>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extLst/>
          </a:lstStyle>
          <a:p>
            <a:r>
              <a:rPr lang="sk-SK" smtClean="0"/>
              <a:t>27. 4. 2012</a:t>
            </a:r>
            <a:endParaRPr lang="sk-SK"/>
          </a:p>
        </p:txBody>
      </p:sp>
      <p:sp>
        <p:nvSpPr>
          <p:cNvPr id="5" name="Zástupný symbol päty 4"/>
          <p:cNvSpPr>
            <a:spLocks noGrp="1"/>
          </p:cNvSpPr>
          <p:nvPr>
            <p:ph type="ftr" sz="quarter" idx="11"/>
          </p:nvPr>
        </p:nvSpPr>
        <p:spPr/>
        <p:txBody>
          <a:bodyPr/>
          <a:lstStyle>
            <a:extLst/>
          </a:lstStyle>
          <a:p>
            <a:r>
              <a:rPr lang="sk-SK" smtClean="0"/>
              <a:t>doc. Pančík embedded systémy</a:t>
            </a:r>
            <a:endParaRPr lang="sk-SK"/>
          </a:p>
        </p:txBody>
      </p:sp>
      <p:sp>
        <p:nvSpPr>
          <p:cNvPr id="6" name="Zástupný symbol čísla snímky 5"/>
          <p:cNvSpPr>
            <a:spLocks noGrp="1"/>
          </p:cNvSpPr>
          <p:nvPr>
            <p:ph type="sldNum" sz="quarter" idx="12"/>
          </p:nvPr>
        </p:nvSpPr>
        <p:spPr/>
        <p:txBody>
          <a:bodyPr/>
          <a:lstStyle>
            <a:extLst/>
          </a:lstStyle>
          <a:p>
            <a:fld id="{D6463108-0728-4F2C-A3A7-356034624A9C}" type="slidenum">
              <a:rPr lang="sk-SK" smtClean="0"/>
              <a:pPr/>
              <a:t>‹#›</a:t>
            </a:fld>
            <a:endParaRPr lang="sk-SK"/>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r>
              <a:rPr lang="sk-SK" smtClean="0"/>
              <a:t>27. 4. 2012</a:t>
            </a:r>
            <a:endParaRPr lang="sk-SK"/>
          </a:p>
        </p:txBody>
      </p:sp>
      <p:sp>
        <p:nvSpPr>
          <p:cNvPr id="6" name="Zástupný symbol päty 5"/>
          <p:cNvSpPr>
            <a:spLocks noGrp="1"/>
          </p:cNvSpPr>
          <p:nvPr>
            <p:ph type="ftr" sz="quarter" idx="11"/>
          </p:nvPr>
        </p:nvSpPr>
        <p:spPr/>
        <p:txBody>
          <a:bodyPr/>
          <a:lstStyle>
            <a:extLst/>
          </a:lstStyle>
          <a:p>
            <a:r>
              <a:rPr lang="sk-SK" smtClean="0"/>
              <a:t>doc. Pančík embedded systémy</a:t>
            </a:r>
            <a:endParaRPr lang="sk-SK"/>
          </a:p>
        </p:txBody>
      </p:sp>
      <p:sp>
        <p:nvSpPr>
          <p:cNvPr id="7" name="Zástupný symbol čísla snímky 6"/>
          <p:cNvSpPr>
            <a:spLocks noGrp="1"/>
          </p:cNvSpPr>
          <p:nvPr>
            <p:ph type="sldNum" sz="quarter" idx="12"/>
          </p:nvPr>
        </p:nvSpPr>
        <p:spPr/>
        <p:txBody>
          <a:bodyPr/>
          <a:lstStyle>
            <a:extLst/>
          </a:lstStyle>
          <a:p>
            <a:fld id="{D6463108-0728-4F2C-A3A7-356034624A9C}" type="slidenum">
              <a:rPr lang="sk-SK" smtClean="0"/>
              <a:pPr/>
              <a:t>‹#›</a:t>
            </a:fld>
            <a:endParaRPr lang="sk-SK"/>
          </a:p>
        </p:txBody>
      </p:sp>
      <p:sp>
        <p:nvSpPr>
          <p:cNvPr id="8" name="Nadpis 7"/>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r>
              <a:rPr lang="sk-SK" smtClean="0"/>
              <a:t>27. 4. 2012</a:t>
            </a:r>
            <a:endParaRPr lang="sk-SK"/>
          </a:p>
        </p:txBody>
      </p:sp>
      <p:sp>
        <p:nvSpPr>
          <p:cNvPr id="8" name="Zástupný symbol päty 7"/>
          <p:cNvSpPr>
            <a:spLocks noGrp="1"/>
          </p:cNvSpPr>
          <p:nvPr>
            <p:ph type="ftr" sz="quarter" idx="11"/>
          </p:nvPr>
        </p:nvSpPr>
        <p:spPr/>
        <p:txBody>
          <a:bodyPr/>
          <a:lstStyle>
            <a:extLst/>
          </a:lstStyle>
          <a:p>
            <a:r>
              <a:rPr lang="sk-SK" smtClean="0"/>
              <a:t>doc. Pančík embedded systémy</a:t>
            </a:r>
            <a:endParaRPr lang="sk-SK"/>
          </a:p>
        </p:txBody>
      </p:sp>
      <p:sp>
        <p:nvSpPr>
          <p:cNvPr id="9" name="Zástupný symbol čísla snímky 8"/>
          <p:cNvSpPr>
            <a:spLocks noGrp="1"/>
          </p:cNvSpPr>
          <p:nvPr>
            <p:ph type="sldNum" sz="quarter" idx="12"/>
          </p:nvPr>
        </p:nvSpPr>
        <p:spPr/>
        <p:txBody>
          <a:bodyPr/>
          <a:lstStyle>
            <a:extLst/>
          </a:lstStyle>
          <a:p>
            <a:fld id="{D6463108-0728-4F2C-A3A7-356034624A9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extLst/>
          </a:lstStyle>
          <a:p>
            <a:r>
              <a:rPr lang="sk-SK" smtClean="0"/>
              <a:t>27. 4. 2012</a:t>
            </a:r>
            <a:endParaRPr lang="sk-SK"/>
          </a:p>
        </p:txBody>
      </p:sp>
      <p:sp>
        <p:nvSpPr>
          <p:cNvPr id="4" name="Zástupný symbol päty 3"/>
          <p:cNvSpPr>
            <a:spLocks noGrp="1"/>
          </p:cNvSpPr>
          <p:nvPr>
            <p:ph type="ftr" sz="quarter" idx="11"/>
          </p:nvPr>
        </p:nvSpPr>
        <p:spPr/>
        <p:txBody>
          <a:bodyPr/>
          <a:lstStyle>
            <a:extLst/>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extLst/>
          </a:lstStyle>
          <a:p>
            <a:fld id="{D6463108-0728-4F2C-A3A7-356034624A9C}" type="slidenum">
              <a:rPr lang="sk-SK" smtClean="0"/>
              <a:pPr/>
              <a:t>‹#›</a:t>
            </a:fld>
            <a:endParaRPr lang="sk-SK"/>
          </a:p>
        </p:txBody>
      </p:sp>
      <p:sp>
        <p:nvSpPr>
          <p:cNvPr id="6" name="Nadpis 5"/>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r>
              <a:rPr lang="sk-SK" smtClean="0"/>
              <a:t>27. 4. 2012</a:t>
            </a:r>
            <a:endParaRPr lang="sk-SK"/>
          </a:p>
        </p:txBody>
      </p:sp>
      <p:sp>
        <p:nvSpPr>
          <p:cNvPr id="3" name="Zástupný symbol päty 2"/>
          <p:cNvSpPr>
            <a:spLocks noGrp="1"/>
          </p:cNvSpPr>
          <p:nvPr>
            <p:ph type="ftr" sz="quarter" idx="11"/>
          </p:nvPr>
        </p:nvSpPr>
        <p:spPr/>
        <p:txBody>
          <a:bodyPr/>
          <a:lstStyle>
            <a:extLst/>
          </a:lstStyle>
          <a:p>
            <a:r>
              <a:rPr lang="sk-SK" smtClean="0"/>
              <a:t>doc. Pančík embedded systémy</a:t>
            </a:r>
            <a:endParaRPr lang="sk-SK"/>
          </a:p>
        </p:txBody>
      </p:sp>
      <p:sp>
        <p:nvSpPr>
          <p:cNvPr id="4" name="Zástupný symbol čísla snímky 3"/>
          <p:cNvSpPr>
            <a:spLocks noGrp="1"/>
          </p:cNvSpPr>
          <p:nvPr>
            <p:ph type="sldNum" sz="quarter" idx="12"/>
          </p:nvPr>
        </p:nvSpPr>
        <p:spPr/>
        <p:txBody>
          <a:bodyPr/>
          <a:lstStyle>
            <a:extLst/>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extLst/>
          </a:lstStyle>
          <a:p>
            <a:r>
              <a:rPr lang="sk-SK" smtClean="0"/>
              <a:t>27. 4. 2012</a:t>
            </a:r>
            <a:endParaRPr lang="sk-SK"/>
          </a:p>
        </p:txBody>
      </p:sp>
      <p:sp>
        <p:nvSpPr>
          <p:cNvPr id="6" name="Zástupný symbol päty 5"/>
          <p:cNvSpPr>
            <a:spLocks noGrp="1"/>
          </p:cNvSpPr>
          <p:nvPr>
            <p:ph type="ftr" sz="quarter" idx="11"/>
          </p:nvPr>
        </p:nvSpPr>
        <p:spPr/>
        <p:txBody>
          <a:bodyPr/>
          <a:lstStyle>
            <a:extLst/>
          </a:lstStyle>
          <a:p>
            <a:r>
              <a:rPr lang="sk-SK" smtClean="0"/>
              <a:t>doc. Pančík embedded systémy</a:t>
            </a:r>
            <a:endParaRPr lang="sk-SK"/>
          </a:p>
        </p:txBody>
      </p:sp>
      <p:sp>
        <p:nvSpPr>
          <p:cNvPr id="7" name="Zástupný symbol čísla snímky 6"/>
          <p:cNvSpPr>
            <a:spLocks noGrp="1"/>
          </p:cNvSpPr>
          <p:nvPr>
            <p:ph type="sldNum" sz="quarter" idx="12"/>
          </p:nvPr>
        </p:nvSpPr>
        <p:spPr/>
        <p:txBody>
          <a:bodyPr/>
          <a:lstStyle>
            <a:extLst/>
          </a:lstStyle>
          <a:p>
            <a:fld id="{D6463108-0728-4F2C-A3A7-356034624A9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r>
              <a:rPr lang="sk-SK" smtClean="0"/>
              <a:t>27. 4. 2012</a:t>
            </a:r>
            <a:endParaRPr lang="sk-SK"/>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sk-SK" smtClean="0"/>
              <a:t>doc. Pančík embedded systémy</a:t>
            </a:r>
            <a:endParaRPr lang="sk-SK"/>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D6463108-0728-4F2C-A3A7-356034624A9C}" type="slidenum">
              <a:rPr lang="sk-SK" smtClean="0"/>
              <a:pPr/>
              <a:t>‹#›</a:t>
            </a:fld>
            <a:endParaRPr lang="sk-SK"/>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Kliknite sem a upravte štýl predlohy nadpisov.</a:t>
            </a:r>
            <a:endParaRPr kumimoji="0" lang="en-US"/>
          </a:p>
        </p:txBody>
      </p:sp>
      <p:sp>
        <p:nvSpPr>
          <p:cNvPr id="8" name="Voľná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ľná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ľná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sk-SK" smtClean="0"/>
              <a:t>27. 4. 2012</a:t>
            </a:r>
            <a:endParaRPr lang="sk-SK"/>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sk-SK" smtClean="0"/>
              <a:t>doc. Pančík embedded systémy</a:t>
            </a:r>
            <a:endParaRPr lang="sk-SK"/>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tjobswatch.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tjobswatch.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Word_of_the_year" TargetMode="External"/><Relationship Id="rId2" Type="http://schemas.openxmlformats.org/officeDocument/2006/relationships/hyperlink" Target="http://oxforddictionaries.com/" TargetMode="External"/><Relationship Id="rId1" Type="http://schemas.openxmlformats.org/officeDocument/2006/relationships/slideLayout" Target="../slideLayouts/slideLayout2.xml"/><Relationship Id="rId4" Type="http://schemas.openxmlformats.org/officeDocument/2006/relationships/hyperlink" Target="http://www.americandialect.org/app-voted-2010-word-of-the-year-by-the-american-dialect-society-updat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tjobswatch.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tjobswatch.co.uk/"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udzieslova.sk/hladanie/aprop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k.wikipedia.org/wiki/Bluetooth" TargetMode="External"/><Relationship Id="rId2" Type="http://schemas.openxmlformats.org/officeDocument/2006/relationships/hyperlink" Target="http://sk.wikipedia.org/wiki/Procesor" TargetMode="External"/><Relationship Id="rId1" Type="http://schemas.openxmlformats.org/officeDocument/2006/relationships/slideLayout" Target="../slideLayouts/slideLayout2.xml"/><Relationship Id="rId4" Type="http://schemas.openxmlformats.org/officeDocument/2006/relationships/hyperlink" Target="http://sk.wikipedia.org/wiki/Univerz%C3%A1lna_s%C3%A9riov%C3%A1_zbernic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Perl" TargetMode="External"/><Relationship Id="rId13" Type="http://schemas.openxmlformats.org/officeDocument/2006/relationships/hyperlink" Target="http://en.wikipedia.org/wiki/Not_Quite_C" TargetMode="External"/><Relationship Id="rId18" Type="http://schemas.openxmlformats.org/officeDocument/2006/relationships/hyperlink" Target="http://en.wikipedia.org/wiki/Linux" TargetMode="External"/><Relationship Id="rId26" Type="http://schemas.openxmlformats.org/officeDocument/2006/relationships/hyperlink" Target="http://en.wikipedia.org/wiki/Occam_(programming_language)" TargetMode="External"/><Relationship Id="rId3" Type="http://schemas.openxmlformats.org/officeDocument/2006/relationships/hyperlink" Target="http://en.wikipedia.org/wiki/Ada_(programming_language)" TargetMode="External"/><Relationship Id="rId21" Type="http://schemas.openxmlformats.org/officeDocument/2006/relationships/hyperlink" Target="http://en.wikipedia.org/wiki/MATLAB" TargetMode="External"/><Relationship Id="rId7" Type="http://schemas.openxmlformats.org/officeDocument/2006/relationships/hyperlink" Target="http://en.wikipedia.org/wiki/LabVIEW" TargetMode="External"/><Relationship Id="rId12" Type="http://schemas.openxmlformats.org/officeDocument/2006/relationships/hyperlink" Target="http://en.wikipedia.org/wiki/NxtOSEK" TargetMode="External"/><Relationship Id="rId17" Type="http://schemas.openxmlformats.org/officeDocument/2006/relationships/hyperlink" Target="http://en.wikipedia.org/wiki/ROS_(Robot_Operating_System)" TargetMode="External"/><Relationship Id="rId25" Type="http://schemas.openxmlformats.org/officeDocument/2006/relationships/hyperlink" Target="http://en.wikipedia.org/wiki/Soar_(cognitive_architecture)" TargetMode="External"/><Relationship Id="rId2" Type="http://schemas.openxmlformats.org/officeDocument/2006/relationships/hyperlink" Target="http://en.wikipedia.org/wiki/Actor_Lab" TargetMode="External"/><Relationship Id="rId16" Type="http://schemas.openxmlformats.org/officeDocument/2006/relationships/hyperlink" Target="http://en.wikipedia.org/wiki/Robotc" TargetMode="External"/><Relationship Id="rId20" Type="http://schemas.openxmlformats.org/officeDocument/2006/relationships/hyperlink" Target="http://en.wikipedia.org/wiki/Ruby_(programming_language)" TargetMode="External"/><Relationship Id="rId29" Type="http://schemas.openxmlformats.org/officeDocument/2006/relationships/hyperlink" Target="http://en.wikipedia.org/wiki/Lisp_(programming_language)" TargetMode="External"/><Relationship Id="rId1" Type="http://schemas.openxmlformats.org/officeDocument/2006/relationships/slideLayout" Target="../slideLayouts/slideLayout2.xml"/><Relationship Id="rId6" Type="http://schemas.openxmlformats.org/officeDocument/2006/relationships/hyperlink" Target="http://en.wikipedia.org/wiki/Python_(programming_language)" TargetMode="External"/><Relationship Id="rId11" Type="http://schemas.openxmlformats.org/officeDocument/2006/relationships/hyperlink" Target="http://en.wikipedia.org/w/index.php?title=NXTGCC&amp;action=edit&amp;redlink=1" TargetMode="External"/><Relationship Id="rId24" Type="http://schemas.openxmlformats.org/officeDocument/2006/relationships/hyperlink" Target="http://en.wikipedia.org/wiki/Logo_(programming_language)" TargetMode="External"/><Relationship Id="rId5" Type="http://schemas.openxmlformats.org/officeDocument/2006/relationships/hyperlink" Target="http://en.wikipedia.org/w/index.php?title=Jaraco.nxt&amp;action=edit&amp;redlink=1" TargetMode="External"/><Relationship Id="rId15" Type="http://schemas.openxmlformats.org/officeDocument/2006/relationships/hyperlink" Target="http://en.wikipedia.org/wiki/Forth_(programming_language)" TargetMode="External"/><Relationship Id="rId23" Type="http://schemas.openxmlformats.org/officeDocument/2006/relationships/hyperlink" Target="http://en.wikipedia.org/wiki/Tcl" TargetMode="External"/><Relationship Id="rId28" Type="http://schemas.openxmlformats.org/officeDocument/2006/relationships/hyperlink" Target="http://en.wikipedia.org/wiki/URBI" TargetMode="External"/><Relationship Id="rId10" Type="http://schemas.openxmlformats.org/officeDocument/2006/relationships/hyperlink" Target="http://en.wikipedia.org/wiki/Java_(programming_language)" TargetMode="External"/><Relationship Id="rId19" Type="http://schemas.openxmlformats.org/officeDocument/2006/relationships/hyperlink" Target="http://en.wikipedia.org/wiki/Haskell_(programming_language)" TargetMode="External"/><Relationship Id="rId31" Type="http://schemas.openxmlformats.org/officeDocument/2006/relationships/hyperlink" Target="http://en.wikipedia.org/wiki/DialogOS" TargetMode="External"/><Relationship Id="rId4" Type="http://schemas.openxmlformats.org/officeDocument/2006/relationships/hyperlink" Target="http://en.wikipedia.org/wiki/Assembly_language" TargetMode="External"/><Relationship Id="rId9" Type="http://schemas.openxmlformats.org/officeDocument/2006/relationships/hyperlink" Target="http://en.wikipedia.org/wiki/LeJOS" TargetMode="External"/><Relationship Id="rId14" Type="http://schemas.openxmlformats.org/officeDocument/2006/relationships/hyperlink" Target="http://en.wikipedia.org/wiki/OCaml" TargetMode="External"/><Relationship Id="rId22" Type="http://schemas.openxmlformats.org/officeDocument/2006/relationships/hyperlink" Target="http://en.wikipedia.org/wiki/Squeak" TargetMode="External"/><Relationship Id="rId27" Type="http://schemas.openxmlformats.org/officeDocument/2006/relationships/hyperlink" Target="http://en.wikipedia.org/w/index.php?title=TuxMinds&amp;action=edit&amp;redlink=1" TargetMode="External"/><Relationship Id="rId30" Type="http://schemas.openxmlformats.org/officeDocument/2006/relationships/hyperlink" Target="http://en.wikipedia.org/wiki/Prolo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drpancik.s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C++" TargetMode="External"/><Relationship Id="rId13" Type="http://schemas.openxmlformats.org/officeDocument/2006/relationships/hyperlink" Target="http://arduino.org/" TargetMode="External"/><Relationship Id="rId3" Type="http://schemas.openxmlformats.org/officeDocument/2006/relationships/hyperlink" Target="http://en.wikipedia.org/wiki/Single-board_microcontroller" TargetMode="External"/><Relationship Id="rId7" Type="http://schemas.openxmlformats.org/officeDocument/2006/relationships/hyperlink" Target="http://en.wikipedia.org/wiki/Boot_loader" TargetMode="External"/><Relationship Id="rId12" Type="http://schemas.openxmlformats.org/officeDocument/2006/relationships/hyperlink" Target="http://www.arduino.cc/" TargetMode="External"/><Relationship Id="rId2" Type="http://schemas.openxmlformats.org/officeDocument/2006/relationships/hyperlink" Target="http://en.wikipedia.org/wiki/Open-source_hardware" TargetMode="External"/><Relationship Id="rId1" Type="http://schemas.openxmlformats.org/officeDocument/2006/relationships/slideLayout" Target="../slideLayouts/slideLayout2.xml"/><Relationship Id="rId6" Type="http://schemas.openxmlformats.org/officeDocument/2006/relationships/hyperlink" Target="http://en.wikipedia.org/wiki/Input/output" TargetMode="External"/><Relationship Id="rId11" Type="http://schemas.openxmlformats.org/officeDocument/2006/relationships/hyperlink" Target="http://en.wikipedia.org/wiki/Prix_Ars_Electronica" TargetMode="External"/><Relationship Id="rId5" Type="http://schemas.openxmlformats.org/officeDocument/2006/relationships/hyperlink" Target="http://en.wikipedia.org/wiki/Atmel_AVR" TargetMode="External"/><Relationship Id="rId10" Type="http://schemas.openxmlformats.org/officeDocument/2006/relationships/hyperlink" Target="http://en.wikipedia.org/wiki/Integrated_development_environment" TargetMode="External"/><Relationship Id="rId4" Type="http://schemas.openxmlformats.org/officeDocument/2006/relationships/hyperlink" Target="http://en.wikipedia.org/wiki/Wiring_(development_platform)" TargetMode="External"/><Relationship Id="rId9" Type="http://schemas.openxmlformats.org/officeDocument/2006/relationships/hyperlink" Target="http://en.wikipedia.org/wiki/Processing_(programming_language)" TargetMode="External"/><Relationship Id="rId14" Type="http://schemas.openxmlformats.org/officeDocument/2006/relationships/hyperlink" Target="http://www.arduino.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rlx.s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eveloper.android.com/guide/topics/usb/adk.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wikipedia.org/wiki/ABS" TargetMode="External"/><Relationship Id="rId2" Type="http://schemas.openxmlformats.org/officeDocument/2006/relationships/hyperlink" Target="http://sk.wikipedia.org/wiki/Mechatronick%C3%BD_syst%C3%A9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juraj.pancik@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Digital_watch" TargetMode="External"/><Relationship Id="rId13" Type="http://schemas.openxmlformats.org/officeDocument/2006/relationships/hyperlink" Target="http://en.wikipedia.org/wiki/Peripheral" TargetMode="External"/><Relationship Id="rId3" Type="http://schemas.openxmlformats.org/officeDocument/2006/relationships/hyperlink" Target="http://en.wikipedia.org/wiki/Real-time_computing" TargetMode="External"/><Relationship Id="rId7" Type="http://schemas.openxmlformats.org/officeDocument/2006/relationships/hyperlink" Target="http://en.wikipedia.org/wiki/Economies_of_scale" TargetMode="External"/><Relationship Id="rId12" Type="http://schemas.openxmlformats.org/officeDocument/2006/relationships/hyperlink" Target="http://en.wikipedia.org/wiki/Nuclear_power_plant" TargetMode="External"/><Relationship Id="rId2" Type="http://schemas.openxmlformats.org/officeDocument/2006/relationships/hyperlink" Target="http://en.wikipedia.org/wiki/Computer_system" TargetMode="External"/><Relationship Id="rId1" Type="http://schemas.openxmlformats.org/officeDocument/2006/relationships/slideLayout" Target="../slideLayouts/slideLayout2.xml"/><Relationship Id="rId6" Type="http://schemas.openxmlformats.org/officeDocument/2006/relationships/hyperlink" Target="http://en.wikipedia.org/wiki/Digital_signal_processor" TargetMode="External"/><Relationship Id="rId11" Type="http://schemas.openxmlformats.org/officeDocument/2006/relationships/hyperlink" Target="http://en.wikipedia.org/wiki/Programmable_logic_controller" TargetMode="External"/><Relationship Id="rId5" Type="http://schemas.openxmlformats.org/officeDocument/2006/relationships/hyperlink" Target="http://en.wikipedia.org/wiki/Microcontroller" TargetMode="External"/><Relationship Id="rId10" Type="http://schemas.openxmlformats.org/officeDocument/2006/relationships/hyperlink" Target="http://en.wikipedia.org/wiki/Traffic_light" TargetMode="External"/><Relationship Id="rId4" Type="http://schemas.openxmlformats.org/officeDocument/2006/relationships/hyperlink" Target="http://en.wikipedia.org/wiki/Personal_computer" TargetMode="External"/><Relationship Id="rId9" Type="http://schemas.openxmlformats.org/officeDocument/2006/relationships/hyperlink" Target="http://en.wikipedia.org/wiki/Digital_audio_player" TargetMode="External"/><Relationship Id="rId14" Type="http://schemas.openxmlformats.org/officeDocument/2006/relationships/hyperlink" Target="http://en.wikipedia.org/wiki/Chassi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Personal_computer" TargetMode="External"/><Relationship Id="rId13" Type="http://schemas.openxmlformats.org/officeDocument/2006/relationships/hyperlink" Target="http://en.wikipedia.org/wiki/Speech_recognition" TargetMode="External"/><Relationship Id="rId3" Type="http://schemas.openxmlformats.org/officeDocument/2006/relationships/hyperlink" Target="http://en.wikipedia.org/wiki/Input_device" TargetMode="External"/><Relationship Id="rId7" Type="http://schemas.openxmlformats.org/officeDocument/2006/relationships/hyperlink" Target="http://en.wikipedia.org/wiki/Windows" TargetMode="External"/><Relationship Id="rId12" Type="http://schemas.openxmlformats.org/officeDocument/2006/relationships/hyperlink" Target="http://en.wikipedia.org/wiki/Natural_user_interface" TargetMode="External"/><Relationship Id="rId2" Type="http://schemas.openxmlformats.org/officeDocument/2006/relationships/hyperlink" Target="http://en.wikipedia.org/wiki/Motion_sensing" TargetMode="External"/><Relationship Id="rId1" Type="http://schemas.openxmlformats.org/officeDocument/2006/relationships/slideLayout" Target="../slideLayouts/slideLayout2.xml"/><Relationship Id="rId6" Type="http://schemas.openxmlformats.org/officeDocument/2006/relationships/hyperlink" Target="http://en.wikipedia.org/wiki/Video_game_console" TargetMode="External"/><Relationship Id="rId11" Type="http://schemas.openxmlformats.org/officeDocument/2006/relationships/hyperlink" Target="http://en.wikipedia.org/wiki/Game_controller" TargetMode="External"/><Relationship Id="rId5" Type="http://schemas.openxmlformats.org/officeDocument/2006/relationships/hyperlink" Target="http://en.wikipedia.org/wiki/Xbox_360" TargetMode="External"/><Relationship Id="rId10" Type="http://schemas.openxmlformats.org/officeDocument/2006/relationships/hyperlink" Target="http://en.wikipedia.org/wiki/Peripheral" TargetMode="External"/><Relationship Id="rId4" Type="http://schemas.openxmlformats.org/officeDocument/2006/relationships/hyperlink" Target="http://en.wikipedia.org/wiki/Microsoft" TargetMode="External"/><Relationship Id="rId9" Type="http://schemas.openxmlformats.org/officeDocument/2006/relationships/hyperlink" Target="http://en.wikipedia.org/wiki/Webca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Guinness_World_Record" TargetMode="External"/><Relationship Id="rId7" Type="http://schemas.openxmlformats.org/officeDocument/2006/relationships/hyperlink" Target="http://en.wikipedia.org/wiki/Visual_Basic_.NET" TargetMode="External"/><Relationship Id="rId2" Type="http://schemas.openxmlformats.org/officeDocument/2006/relationships/hyperlink" Target="http://en.wikipedia.org/wiki/Kinect_Adventures" TargetMode="External"/><Relationship Id="rId1" Type="http://schemas.openxmlformats.org/officeDocument/2006/relationships/slideLayout" Target="../slideLayouts/slideLayout2.xml"/><Relationship Id="rId6" Type="http://schemas.openxmlformats.org/officeDocument/2006/relationships/hyperlink" Target="http://en.wikipedia.org/wiki/C_Sharp_(programming_language)" TargetMode="External"/><Relationship Id="rId5" Type="http://schemas.openxmlformats.org/officeDocument/2006/relationships/hyperlink" Target="http://en.wikipedia.org/wiki/C++/CLI" TargetMode="External"/><Relationship Id="rId4" Type="http://schemas.openxmlformats.org/officeDocument/2006/relationships/hyperlink" Target="http://en.wikipedia.org/wiki/SD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dirty="0" smtClean="0"/>
              <a:t>Programovanie vnorených (</a:t>
            </a:r>
            <a:r>
              <a:rPr lang="sk-SK" dirty="0" err="1" smtClean="0"/>
              <a:t>embedded</a:t>
            </a:r>
            <a:r>
              <a:rPr lang="sk-SK" dirty="0" smtClean="0"/>
              <a:t>) systémov </a:t>
            </a:r>
            <a:endParaRPr lang="sk-SK" dirty="0"/>
          </a:p>
        </p:txBody>
      </p:sp>
      <p:sp>
        <p:nvSpPr>
          <p:cNvPr id="3" name="Podnadpis 2"/>
          <p:cNvSpPr>
            <a:spLocks noGrp="1"/>
          </p:cNvSpPr>
          <p:nvPr>
            <p:ph type="subTitle" idx="1"/>
          </p:nvPr>
        </p:nvSpPr>
        <p:spPr/>
        <p:txBody>
          <a:bodyPr>
            <a:normAutofit fontScale="85000" lnSpcReduction="10000"/>
          </a:bodyPr>
          <a:lstStyle/>
          <a:p>
            <a:r>
              <a:rPr lang="sk-SK" dirty="0" smtClean="0"/>
              <a:t>Doc. RNDr. Juraj </a:t>
            </a:r>
            <a:r>
              <a:rPr lang="sk-SK" dirty="0" err="1" smtClean="0"/>
              <a:t>Pančík</a:t>
            </a:r>
            <a:r>
              <a:rPr lang="sk-SK" dirty="0" smtClean="0"/>
              <a:t>, PhD. </a:t>
            </a:r>
          </a:p>
          <a:p>
            <a:r>
              <a:rPr lang="sk-SK" dirty="0" err="1" smtClean="0"/>
              <a:t>Bankovní</a:t>
            </a:r>
            <a:r>
              <a:rPr lang="sk-SK" dirty="0" smtClean="0"/>
              <a:t> </a:t>
            </a:r>
            <a:r>
              <a:rPr lang="sk-SK" dirty="0" err="1" smtClean="0"/>
              <a:t>institut</a:t>
            </a:r>
            <a:r>
              <a:rPr lang="sk-SK" dirty="0" smtClean="0"/>
              <a:t> Praha, zahraničná vysoká škola a.s.</a:t>
            </a:r>
          </a:p>
          <a:p>
            <a:r>
              <a:rPr lang="sk-SK" dirty="0" smtClean="0"/>
              <a:t>Banská Bystrica   </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487362"/>
          </a:xfrm>
        </p:spPr>
        <p:txBody>
          <a:bodyPr>
            <a:noAutofit/>
          </a:bodyPr>
          <a:lstStyle/>
          <a:p>
            <a:r>
              <a:rPr lang="sk-SK" sz="2000" dirty="0" smtClean="0"/>
              <a:t>Programátor  </a:t>
            </a:r>
            <a:br>
              <a:rPr lang="sk-SK" sz="2000" dirty="0" smtClean="0"/>
            </a:br>
            <a:r>
              <a:rPr lang="sk-SK" sz="2000" dirty="0" smtClean="0"/>
              <a:t>(</a:t>
            </a:r>
            <a:r>
              <a:rPr lang="sk-SK" sz="2000" dirty="0" smtClean="0">
                <a:hlinkClick r:id="rId2"/>
              </a:rPr>
              <a:t>http://www.itjobswatch.co.uk/</a:t>
            </a:r>
            <a:r>
              <a:rPr lang="sk-SK" sz="2000" dirty="0" smtClean="0"/>
              <a:t> úvodná stránka )</a:t>
            </a:r>
            <a:endParaRPr lang="sk-SK" sz="2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04800" y="838200"/>
            <a:ext cx="8856694" cy="5638800"/>
          </a:xfrm>
          <a:prstGeom prst="rect">
            <a:avLst/>
          </a:prstGeom>
          <a:noFill/>
          <a:ln w="9525">
            <a:noFill/>
            <a:miter lim="800000"/>
            <a:headEnd/>
            <a:tailEnd/>
          </a:ln>
        </p:spPr>
      </p:pic>
      <p:sp>
        <p:nvSpPr>
          <p:cNvPr id="5" name="Zástupný symbol dátumu 4"/>
          <p:cNvSpPr>
            <a:spLocks noGrp="1"/>
          </p:cNvSpPr>
          <p:nvPr>
            <p:ph type="dt" sz="half" idx="10"/>
          </p:nvPr>
        </p:nvSpPr>
        <p:spPr/>
        <p:txBody>
          <a:bodyPr/>
          <a:lstStyle/>
          <a:p>
            <a:r>
              <a:rPr lang="sk-SK" smtClean="0"/>
              <a:t>27. 4. 2012</a:t>
            </a:r>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10</a:t>
            </a:fld>
            <a:endParaRPr lang="sk-SK"/>
          </a:p>
        </p:txBody>
      </p:sp>
      <p:sp>
        <p:nvSpPr>
          <p:cNvPr id="7" name="Zástupný symbol päty 6"/>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sk-SK" sz="2000" dirty="0" smtClean="0">
                <a:effectLst/>
              </a:rPr>
              <a:t>Programátor </a:t>
            </a:r>
            <a:r>
              <a:rPr lang="sk-SK" sz="2000" dirty="0" err="1" smtClean="0">
                <a:effectLst/>
              </a:rPr>
              <a:t>embedded</a:t>
            </a:r>
            <a:r>
              <a:rPr lang="sk-SK" sz="2000" dirty="0" smtClean="0">
                <a:effectLst/>
              </a:rPr>
              <a:t> systémov </a:t>
            </a:r>
            <a:br>
              <a:rPr lang="sk-SK" sz="2000" dirty="0" smtClean="0">
                <a:effectLst/>
              </a:rPr>
            </a:br>
            <a:r>
              <a:rPr lang="sk-SK" sz="2000" dirty="0" smtClean="0">
                <a:effectLst/>
              </a:rPr>
              <a:t>(</a:t>
            </a:r>
            <a:r>
              <a:rPr lang="sk-SK" sz="2000" dirty="0" smtClean="0">
                <a:effectLst/>
                <a:hlinkClick r:id="rId2"/>
              </a:rPr>
              <a:t>http://www.itjobswatch.co.uk/</a:t>
            </a:r>
            <a:r>
              <a:rPr lang="sk-SK" sz="2000" dirty="0" smtClean="0">
                <a:effectLst/>
              </a:rPr>
              <a:t>  kľúčové slovo </a:t>
            </a:r>
            <a:r>
              <a:rPr lang="sk-SK" sz="2000" dirty="0" err="1" smtClean="0">
                <a:effectLst/>
              </a:rPr>
              <a:t>embedded</a:t>
            </a:r>
            <a:r>
              <a:rPr lang="sk-SK" sz="2000" dirty="0" smtClean="0">
                <a:effectLst/>
              </a:rPr>
              <a:t> )</a:t>
            </a:r>
            <a:endParaRPr lang="sk-SK" sz="2000" dirty="0">
              <a:effectLs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275660" y="1295400"/>
            <a:ext cx="8868340" cy="5334000"/>
          </a:xfrm>
          <a:prstGeom prst="rect">
            <a:avLst/>
          </a:prstGeom>
          <a:noFill/>
          <a:ln w="9525">
            <a:noFill/>
            <a:miter lim="800000"/>
            <a:headEnd/>
            <a:tailEnd/>
          </a:ln>
        </p:spPr>
      </p:pic>
      <p:sp>
        <p:nvSpPr>
          <p:cNvPr id="5" name="Zástupný symbol dátumu 4"/>
          <p:cNvSpPr>
            <a:spLocks noGrp="1"/>
          </p:cNvSpPr>
          <p:nvPr>
            <p:ph type="dt" sz="half" idx="10"/>
          </p:nvPr>
        </p:nvSpPr>
        <p:spPr/>
        <p:txBody>
          <a:bodyPr/>
          <a:lstStyle/>
          <a:p>
            <a:r>
              <a:rPr lang="sk-SK" smtClean="0"/>
              <a:t>27. 4. 2012</a:t>
            </a:r>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11</a:t>
            </a:fld>
            <a:endParaRPr lang="sk-SK"/>
          </a:p>
        </p:txBody>
      </p:sp>
      <p:sp>
        <p:nvSpPr>
          <p:cNvPr id="7" name="Zástupný symbol päty 6"/>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85000" lnSpcReduction="20000"/>
          </a:bodyPr>
          <a:lstStyle/>
          <a:p>
            <a:r>
              <a:rPr lang="sk-SK" b="1" dirty="0" smtClean="0"/>
              <a:t>Programátori : </a:t>
            </a:r>
          </a:p>
          <a:p>
            <a:pPr lvl="1"/>
            <a:r>
              <a:rPr lang="sk-SK" dirty="0" smtClean="0"/>
              <a:t>Platformy JAVA, .NET (objektovo orientované jazyky JAVA, C</a:t>
            </a:r>
            <a:r>
              <a:rPr lang="en-US" dirty="0" smtClean="0"/>
              <a:t>#</a:t>
            </a:r>
            <a:r>
              <a:rPr lang="sk-SK" dirty="0" smtClean="0"/>
              <a:t>, lepšie platení DB jazyk SQL), operačné systémy Windows a Linux </a:t>
            </a:r>
          </a:p>
          <a:p>
            <a:pPr lvl="1"/>
            <a:r>
              <a:rPr lang="sk-SK" dirty="0" smtClean="0"/>
              <a:t>Stabilná oblasť, veľké počty ponúk, požadovaná širokospektrálnosť znalosti </a:t>
            </a:r>
          </a:p>
          <a:p>
            <a:pPr lvl="1"/>
            <a:r>
              <a:rPr lang="sk-SK" dirty="0" smtClean="0"/>
              <a:t>Veľmi dobre platení </a:t>
            </a:r>
            <a:r>
              <a:rPr lang="sk-SK" dirty="0" smtClean="0"/>
              <a:t>programátori  </a:t>
            </a:r>
            <a:r>
              <a:rPr lang="sk-SK" dirty="0" smtClean="0"/>
              <a:t>pre financie, slabšie pre web (HTML, JavaScript a CSS)</a:t>
            </a:r>
          </a:p>
          <a:p>
            <a:endParaRPr lang="sk-SK" dirty="0" smtClean="0"/>
          </a:p>
          <a:p>
            <a:r>
              <a:rPr lang="sk-SK" b="1" dirty="0" err="1" smtClean="0"/>
              <a:t>Emebdded</a:t>
            </a:r>
            <a:r>
              <a:rPr lang="sk-SK" b="1" dirty="0" smtClean="0"/>
              <a:t> programátori : </a:t>
            </a:r>
          </a:p>
          <a:p>
            <a:pPr lvl="1"/>
            <a:r>
              <a:rPr lang="sk-SK" dirty="0" smtClean="0"/>
              <a:t>Jemne vyšší plat v prospech </a:t>
            </a:r>
            <a:r>
              <a:rPr lang="sk-SK" dirty="0" err="1" smtClean="0"/>
              <a:t>embedded</a:t>
            </a:r>
            <a:r>
              <a:rPr lang="sk-SK" dirty="0" smtClean="0"/>
              <a:t> programátorov</a:t>
            </a:r>
          </a:p>
          <a:p>
            <a:pPr lvl="1"/>
            <a:r>
              <a:rPr lang="sk-SK" dirty="0" smtClean="0"/>
              <a:t>Nárast platu za posledný rok (+20 percent) – vysoký dopyt po nich</a:t>
            </a:r>
          </a:p>
          <a:p>
            <a:pPr lvl="1"/>
            <a:r>
              <a:rPr lang="sk-SK" dirty="0" smtClean="0"/>
              <a:t>Podstatne menší počet miest </a:t>
            </a:r>
          </a:p>
          <a:p>
            <a:pPr lvl="1"/>
            <a:r>
              <a:rPr lang="sk-SK" dirty="0" smtClean="0"/>
              <a:t>Jazyky C/C++ (nízko úrovňové a objektovo orientované jazyky )</a:t>
            </a:r>
          </a:p>
          <a:p>
            <a:endParaRPr lang="sk-SK" dirty="0" smtClean="0"/>
          </a:p>
          <a:p>
            <a:endParaRPr lang="sk-SK" dirty="0"/>
          </a:p>
        </p:txBody>
      </p:sp>
      <p:sp>
        <p:nvSpPr>
          <p:cNvPr id="3" name="Nadpis 2"/>
          <p:cNvSpPr>
            <a:spLocks noGrp="1"/>
          </p:cNvSpPr>
          <p:nvPr>
            <p:ph type="title"/>
          </p:nvPr>
        </p:nvSpPr>
        <p:spPr/>
        <p:txBody>
          <a:bodyPr>
            <a:normAutofit fontScale="90000"/>
          </a:bodyPr>
          <a:lstStyle/>
          <a:p>
            <a:r>
              <a:rPr lang="sk-SK" dirty="0" smtClean="0"/>
              <a:t>Porovnanie programátora a programátora </a:t>
            </a:r>
            <a:r>
              <a:rPr lang="sk-SK" dirty="0" err="1" smtClean="0"/>
              <a:t>embedded</a:t>
            </a:r>
            <a:endParaRPr lang="sk-SK"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12</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77500" lnSpcReduction="20000"/>
          </a:bodyPr>
          <a:lstStyle/>
          <a:p>
            <a:r>
              <a:rPr lang="sk-SK" dirty="0" smtClean="0"/>
              <a:t>Anglické slovo </a:t>
            </a:r>
            <a:r>
              <a:rPr lang="sk-SK" dirty="0" smtClean="0">
                <a:solidFill>
                  <a:srgbClr val="FF0000"/>
                </a:solidFill>
              </a:rPr>
              <a:t>„APP“ </a:t>
            </a:r>
            <a:r>
              <a:rPr lang="sk-SK" dirty="0" smtClean="0"/>
              <a:t>bolo vyhlásené za naj slovo roku </a:t>
            </a:r>
            <a:r>
              <a:rPr lang="sk-SK" dirty="0" smtClean="0"/>
              <a:t>2010</a:t>
            </a:r>
            <a:endParaRPr lang="sk-SK" dirty="0" smtClean="0"/>
          </a:p>
          <a:p>
            <a:r>
              <a:rPr lang="sk-SK" dirty="0" smtClean="0"/>
              <a:t>v on </a:t>
            </a:r>
            <a:r>
              <a:rPr lang="sk-SK" dirty="0" err="1" smtClean="0"/>
              <a:t>line</a:t>
            </a:r>
            <a:r>
              <a:rPr lang="sk-SK" dirty="0" smtClean="0"/>
              <a:t> oxfordskom v slovníku(</a:t>
            </a:r>
            <a:r>
              <a:rPr lang="sk-SK" dirty="0" smtClean="0">
                <a:hlinkClick r:id="rId2"/>
              </a:rPr>
              <a:t>http://oxforddictionaries.com/</a:t>
            </a:r>
            <a:r>
              <a:rPr lang="sk-SK" dirty="0" smtClean="0"/>
              <a:t>)</a:t>
            </a:r>
            <a:endParaRPr lang="sk-SK" b="1" dirty="0" smtClean="0"/>
          </a:p>
          <a:p>
            <a:pPr lvl="1"/>
            <a:r>
              <a:rPr lang="en-US" b="1" dirty="0" smtClean="0"/>
              <a:t>app (app)</a:t>
            </a:r>
            <a:r>
              <a:rPr lang="sk-SK" b="1" dirty="0" smtClean="0"/>
              <a:t>, </a:t>
            </a:r>
            <a:r>
              <a:rPr lang="en-US" b="1" dirty="0" smtClean="0"/>
              <a:t>Pronunciation:</a:t>
            </a:r>
            <a:r>
              <a:rPr lang="en-US" dirty="0" smtClean="0"/>
              <a:t> /</a:t>
            </a:r>
            <a:r>
              <a:rPr lang="en-US" dirty="0" err="1" smtClean="0"/>
              <a:t>ap</a:t>
            </a:r>
            <a:r>
              <a:rPr lang="en-US" dirty="0" smtClean="0"/>
              <a:t>/</a:t>
            </a:r>
            <a:r>
              <a:rPr lang="sk-SK" dirty="0" smtClean="0"/>
              <a:t>,</a:t>
            </a:r>
            <a:r>
              <a:rPr lang="en-US" b="1" dirty="0" smtClean="0"/>
              <a:t>noun </a:t>
            </a:r>
          </a:p>
          <a:p>
            <a:pPr lvl="1"/>
            <a:r>
              <a:rPr lang="en-US" i="1" dirty="0" smtClean="0"/>
              <a:t>Computing</a:t>
            </a:r>
            <a:r>
              <a:rPr lang="en-US" dirty="0" smtClean="0"/>
              <a:t> a self-contained program or piece of software designed to </a:t>
            </a:r>
            <a:r>
              <a:rPr lang="en-US" dirty="0" err="1" smtClean="0"/>
              <a:t>fulfil</a:t>
            </a:r>
            <a:r>
              <a:rPr lang="en-US" dirty="0" smtClean="0"/>
              <a:t> a particular purpose; an application, especially as downloaded by a user to a </a:t>
            </a:r>
            <a:r>
              <a:rPr lang="en-US" dirty="0" smtClean="0">
                <a:solidFill>
                  <a:srgbClr val="FF0000"/>
                </a:solidFill>
              </a:rPr>
              <a:t>mobile device</a:t>
            </a:r>
            <a:r>
              <a:rPr lang="en-US" dirty="0" smtClean="0"/>
              <a:t>: </a:t>
            </a:r>
            <a:r>
              <a:rPr lang="en-US" i="1" dirty="0" smtClean="0"/>
              <a:t>apparently there are these new apps that will actually read your emails to you</a:t>
            </a:r>
            <a:endParaRPr lang="en-US" dirty="0" smtClean="0"/>
          </a:p>
          <a:p>
            <a:endParaRPr lang="sk-SK" dirty="0" smtClean="0"/>
          </a:p>
          <a:p>
            <a:r>
              <a:rPr lang="sk-SK" dirty="0" smtClean="0"/>
              <a:t> cit : </a:t>
            </a:r>
            <a:r>
              <a:rPr lang="sk-SK" dirty="0" smtClean="0">
                <a:hlinkClick r:id="rId3"/>
              </a:rPr>
              <a:t>http://en.wikipedia.org/wiki/Word_of_the_year#Similar_endeavors</a:t>
            </a:r>
            <a:endParaRPr lang="sk-SK" dirty="0" smtClean="0"/>
          </a:p>
          <a:p>
            <a:r>
              <a:rPr lang="sk-SK" dirty="0" smtClean="0">
                <a:hlinkClick r:id="rId4"/>
              </a:rPr>
              <a:t>http://www.americandialect.org/app-voted-2010-word-of-the-year-by-the-american-dialect-society-updated</a:t>
            </a:r>
            <a:endParaRPr lang="sk-SK" dirty="0" smtClean="0"/>
          </a:p>
          <a:p>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13</a:t>
            </a:fld>
            <a:endParaRPr lang="sk-SK"/>
          </a:p>
        </p:txBody>
      </p:sp>
      <p:sp>
        <p:nvSpPr>
          <p:cNvPr id="6" name="Nadpis 5"/>
          <p:cNvSpPr>
            <a:spLocks noGrp="1"/>
          </p:cNvSpPr>
          <p:nvPr>
            <p:ph type="title"/>
          </p:nvPr>
        </p:nvSpPr>
        <p:spPr/>
        <p:txBody>
          <a:bodyPr>
            <a:normAutofit fontScale="90000"/>
          </a:bodyPr>
          <a:lstStyle/>
          <a:p>
            <a:r>
              <a:rPr lang="sk-SK" dirty="0" smtClean="0"/>
              <a:t>Popri inom - aby sme boli „in“  – programátori mobilných aplikácií </a:t>
            </a:r>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sk-SK" sz="2400" dirty="0" smtClean="0">
                <a:effectLst/>
              </a:rPr>
              <a:t>Programátor </a:t>
            </a:r>
            <a:r>
              <a:rPr lang="sk-SK" sz="2400" dirty="0" smtClean="0">
                <a:effectLst/>
              </a:rPr>
              <a:t>mobilných systémov </a:t>
            </a:r>
            <a:r>
              <a:rPr lang="sk-SK" sz="2400" dirty="0" smtClean="0">
                <a:effectLst/>
              </a:rPr>
              <a:t/>
            </a:r>
            <a:br>
              <a:rPr lang="sk-SK" sz="2400" dirty="0" smtClean="0">
                <a:effectLst/>
              </a:rPr>
            </a:br>
            <a:r>
              <a:rPr lang="sk-SK" sz="2400" dirty="0" smtClean="0">
                <a:effectLst/>
              </a:rPr>
              <a:t>(</a:t>
            </a:r>
            <a:r>
              <a:rPr lang="sk-SK" sz="2400" dirty="0" smtClean="0">
                <a:effectLst/>
                <a:hlinkClick r:id="rId2"/>
              </a:rPr>
              <a:t>http://www.itjobswatch.co.uk/</a:t>
            </a:r>
            <a:r>
              <a:rPr lang="sk-SK" sz="2400" dirty="0" smtClean="0">
                <a:effectLst/>
              </a:rPr>
              <a:t>  kľúčové slovo  mobile )</a:t>
            </a:r>
            <a:endParaRPr lang="sk-SK" sz="2400" dirty="0"/>
          </a:p>
        </p:txBody>
      </p:sp>
      <p:pic>
        <p:nvPicPr>
          <p:cNvPr id="3074" name="Picture 2"/>
          <p:cNvPicPr>
            <a:picLocks noChangeAspect="1" noChangeArrowheads="1"/>
          </p:cNvPicPr>
          <p:nvPr/>
        </p:nvPicPr>
        <p:blipFill>
          <a:blip r:embed="rId3" cstate="print"/>
          <a:srcRect/>
          <a:stretch>
            <a:fillRect/>
          </a:stretch>
        </p:blipFill>
        <p:spPr bwMode="auto">
          <a:xfrm>
            <a:off x="304800" y="1371600"/>
            <a:ext cx="8640717" cy="4953000"/>
          </a:xfrm>
          <a:prstGeom prst="rect">
            <a:avLst/>
          </a:prstGeom>
          <a:noFill/>
          <a:ln w="9525">
            <a:noFill/>
            <a:miter lim="800000"/>
            <a:headEnd/>
            <a:tailEnd/>
          </a:ln>
        </p:spPr>
      </p:pic>
      <p:sp>
        <p:nvSpPr>
          <p:cNvPr id="5" name="Zástupný symbol dátumu 4"/>
          <p:cNvSpPr>
            <a:spLocks noGrp="1"/>
          </p:cNvSpPr>
          <p:nvPr>
            <p:ph type="dt" sz="half" idx="10"/>
          </p:nvPr>
        </p:nvSpPr>
        <p:spPr/>
        <p:txBody>
          <a:bodyPr/>
          <a:lstStyle/>
          <a:p>
            <a:r>
              <a:rPr lang="sk-SK" smtClean="0"/>
              <a:t>27. 4. 2012</a:t>
            </a:r>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14</a:t>
            </a:fld>
            <a:endParaRPr lang="sk-SK"/>
          </a:p>
        </p:txBody>
      </p:sp>
      <p:sp>
        <p:nvSpPr>
          <p:cNvPr id="7" name="Zástupný symbol päty 6"/>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sk-SK" sz="2800" dirty="0" smtClean="0">
                <a:effectLst/>
              </a:rPr>
              <a:t>Programátor  </a:t>
            </a:r>
            <a:br>
              <a:rPr lang="sk-SK" sz="2800" dirty="0" smtClean="0">
                <a:effectLst/>
              </a:rPr>
            </a:br>
            <a:r>
              <a:rPr lang="sk-SK" sz="2800" dirty="0" smtClean="0">
                <a:effectLst/>
              </a:rPr>
              <a:t>(</a:t>
            </a:r>
            <a:r>
              <a:rPr lang="sk-SK" sz="2800" dirty="0" smtClean="0">
                <a:effectLst/>
                <a:hlinkClick r:id="rId2"/>
              </a:rPr>
              <a:t>http://www.itjobswatch.co.uk/</a:t>
            </a:r>
            <a:r>
              <a:rPr lang="sk-SK" sz="2800" dirty="0" smtClean="0">
                <a:effectLst/>
              </a:rPr>
              <a:t>  kľúčové slovo  </a:t>
            </a:r>
            <a:r>
              <a:rPr lang="sk-SK" sz="2800" dirty="0" err="1" smtClean="0">
                <a:effectLst/>
              </a:rPr>
              <a:t>Android</a:t>
            </a:r>
            <a:r>
              <a:rPr lang="sk-SK" sz="2800" dirty="0" smtClean="0">
                <a:effectLst/>
              </a:rPr>
              <a:t>, </a:t>
            </a:r>
            <a:r>
              <a:rPr lang="sk-SK" sz="2800" dirty="0" err="1" smtClean="0">
                <a:effectLst/>
              </a:rPr>
              <a:t>iOS</a:t>
            </a:r>
            <a:r>
              <a:rPr lang="sk-SK" sz="2800" dirty="0" smtClean="0">
                <a:effectLst/>
              </a:rPr>
              <a:t> (APPLE </a:t>
            </a:r>
            <a:r>
              <a:rPr lang="sk-SK" sz="2800" dirty="0" err="1" smtClean="0">
                <a:effectLst/>
              </a:rPr>
              <a:t>iPod</a:t>
            </a:r>
            <a:r>
              <a:rPr lang="sk-SK" sz="2800" dirty="0" smtClean="0">
                <a:effectLst/>
              </a:rPr>
              <a:t>, </a:t>
            </a:r>
            <a:r>
              <a:rPr lang="sk-SK" sz="2800" dirty="0" err="1" smtClean="0">
                <a:effectLst/>
              </a:rPr>
              <a:t>iPhone</a:t>
            </a:r>
            <a:r>
              <a:rPr lang="sk-SK" sz="2800" dirty="0" smtClean="0">
                <a:effectLst/>
              </a:rPr>
              <a:t>) </a:t>
            </a:r>
            <a:r>
              <a:rPr lang="sk-SK" sz="2800" dirty="0" smtClean="0">
                <a:effectLst/>
              </a:rPr>
              <a:t>)</a:t>
            </a:r>
            <a:endParaRPr lang="sk-SK"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609600" y="2286000"/>
            <a:ext cx="7772400" cy="1295400"/>
          </a:xfrm>
          <a:prstGeom prst="rect">
            <a:avLst/>
          </a:prstGeom>
          <a:noFill/>
          <a:ln w="9525">
            <a:noFill/>
            <a:miter lim="800000"/>
            <a:headEnd/>
            <a:tailEnd/>
          </a:ln>
        </p:spPr>
      </p:pic>
      <p:sp>
        <p:nvSpPr>
          <p:cNvPr id="7" name="BlokTextu 6"/>
          <p:cNvSpPr txBox="1"/>
          <p:nvPr/>
        </p:nvSpPr>
        <p:spPr>
          <a:xfrm>
            <a:off x="762000" y="1828800"/>
            <a:ext cx="2507418" cy="369332"/>
          </a:xfrm>
          <a:prstGeom prst="rect">
            <a:avLst/>
          </a:prstGeom>
          <a:noFill/>
        </p:spPr>
        <p:txBody>
          <a:bodyPr wrap="none" rtlCol="0">
            <a:spAutoFit/>
          </a:bodyPr>
          <a:lstStyle/>
          <a:p>
            <a:r>
              <a:rPr lang="sk-SK" dirty="0" smtClean="0"/>
              <a:t>Jazyk </a:t>
            </a:r>
            <a:r>
              <a:rPr lang="sk-SK" dirty="0" smtClean="0"/>
              <a:t>JAVA (</a:t>
            </a:r>
            <a:r>
              <a:rPr lang="sk-SK" dirty="0" err="1" smtClean="0"/>
              <a:t>Android</a:t>
            </a:r>
            <a:r>
              <a:rPr lang="sk-SK" dirty="0" smtClean="0"/>
              <a:t>)</a:t>
            </a:r>
            <a:endParaRPr lang="sk-SK" dirty="0"/>
          </a:p>
        </p:txBody>
      </p:sp>
      <p:sp>
        <p:nvSpPr>
          <p:cNvPr id="8" name="BlokTextu 7"/>
          <p:cNvSpPr txBox="1"/>
          <p:nvPr/>
        </p:nvSpPr>
        <p:spPr>
          <a:xfrm>
            <a:off x="762000" y="3733800"/>
            <a:ext cx="2996333" cy="369332"/>
          </a:xfrm>
          <a:prstGeom prst="rect">
            <a:avLst/>
          </a:prstGeom>
          <a:noFill/>
        </p:spPr>
        <p:txBody>
          <a:bodyPr wrap="none" rtlCol="0">
            <a:spAutoFit/>
          </a:bodyPr>
          <a:lstStyle/>
          <a:p>
            <a:r>
              <a:rPr lang="sk-SK" dirty="0" smtClean="0"/>
              <a:t>Jazyk </a:t>
            </a:r>
            <a:r>
              <a:rPr lang="sk-SK" dirty="0" err="1" smtClean="0"/>
              <a:t>Objective</a:t>
            </a:r>
            <a:r>
              <a:rPr lang="sk-SK" dirty="0" smtClean="0"/>
              <a:t> </a:t>
            </a:r>
            <a:r>
              <a:rPr lang="sk-SK" dirty="0" smtClean="0"/>
              <a:t>C (Apple)</a:t>
            </a:r>
            <a:endParaRPr lang="sk-SK" dirty="0"/>
          </a:p>
        </p:txBody>
      </p:sp>
      <p:sp>
        <p:nvSpPr>
          <p:cNvPr id="9" name="Zástupný symbol dátumu 8"/>
          <p:cNvSpPr>
            <a:spLocks noGrp="1"/>
          </p:cNvSpPr>
          <p:nvPr>
            <p:ph type="dt" sz="half" idx="10"/>
          </p:nvPr>
        </p:nvSpPr>
        <p:spPr/>
        <p:txBody>
          <a:bodyPr/>
          <a:lstStyle/>
          <a:p>
            <a:r>
              <a:rPr lang="sk-SK" smtClean="0"/>
              <a:t>27. 4. 2012</a:t>
            </a:r>
            <a:endParaRPr lang="sk-SK"/>
          </a:p>
        </p:txBody>
      </p:sp>
      <p:sp>
        <p:nvSpPr>
          <p:cNvPr id="10" name="Zástupný symbol čísla snímky 9"/>
          <p:cNvSpPr>
            <a:spLocks noGrp="1"/>
          </p:cNvSpPr>
          <p:nvPr>
            <p:ph type="sldNum" sz="quarter" idx="12"/>
          </p:nvPr>
        </p:nvSpPr>
        <p:spPr/>
        <p:txBody>
          <a:bodyPr/>
          <a:lstStyle/>
          <a:p>
            <a:fld id="{D6463108-0728-4F2C-A3A7-356034624A9C}" type="slidenum">
              <a:rPr lang="sk-SK" smtClean="0"/>
              <a:pPr/>
              <a:t>15</a:t>
            </a:fld>
            <a:endParaRPr lang="sk-SK"/>
          </a:p>
        </p:txBody>
      </p:sp>
      <p:sp>
        <p:nvSpPr>
          <p:cNvPr id="11" name="Zástupný symbol päty 10"/>
          <p:cNvSpPr>
            <a:spLocks noGrp="1"/>
          </p:cNvSpPr>
          <p:nvPr>
            <p:ph type="ftr" sz="quarter" idx="11"/>
          </p:nvPr>
        </p:nvSpPr>
        <p:spPr/>
        <p:txBody>
          <a:bodyPr/>
          <a:lstStyle/>
          <a:p>
            <a:r>
              <a:rPr lang="sk-SK" smtClean="0"/>
              <a:t>doc. Pančík embedded systémy</a:t>
            </a:r>
            <a:endParaRPr lang="sk-SK"/>
          </a:p>
        </p:txBody>
      </p:sp>
      <p:pic>
        <p:nvPicPr>
          <p:cNvPr id="4101" name="Picture 5"/>
          <p:cNvPicPr>
            <a:picLocks noChangeAspect="1" noChangeArrowheads="1"/>
          </p:cNvPicPr>
          <p:nvPr/>
        </p:nvPicPr>
        <p:blipFill>
          <a:blip r:embed="rId4" cstate="print"/>
          <a:srcRect/>
          <a:stretch>
            <a:fillRect/>
          </a:stretch>
        </p:blipFill>
        <p:spPr bwMode="auto">
          <a:xfrm>
            <a:off x="762000" y="4191000"/>
            <a:ext cx="76676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62500" lnSpcReduction="20000"/>
          </a:bodyPr>
          <a:lstStyle/>
          <a:p>
            <a:r>
              <a:rPr lang="sk-SK" dirty="0" smtClean="0"/>
              <a:t>Je mnoho ciest ... záleží či ide o profesionálneho programátora alebo začiatočníka v programovaní</a:t>
            </a:r>
          </a:p>
          <a:p>
            <a:r>
              <a:rPr lang="sk-SK" b="1" dirty="0" smtClean="0"/>
              <a:t>Začiatočník v programovaní </a:t>
            </a:r>
            <a:r>
              <a:rPr lang="sk-SK" dirty="0" smtClean="0"/>
              <a:t>sa potrebuje naučiť </a:t>
            </a:r>
            <a:r>
              <a:rPr lang="sk-SK" dirty="0" err="1" smtClean="0"/>
              <a:t>algoritmizovať</a:t>
            </a:r>
            <a:r>
              <a:rPr lang="sk-SK" dirty="0" smtClean="0"/>
              <a:t> a zapisovať algoritmy v programovacom jazyku   </a:t>
            </a:r>
          </a:p>
          <a:p>
            <a:pPr lvl="1"/>
            <a:r>
              <a:rPr lang="sk-SK" dirty="0" smtClean="0"/>
              <a:t>Opomenieme programovanie webových stránok (</a:t>
            </a:r>
            <a:r>
              <a:rPr lang="sk-SK" dirty="0" err="1" smtClean="0"/>
              <a:t>klientská</a:t>
            </a:r>
            <a:r>
              <a:rPr lang="sk-SK" dirty="0" smtClean="0"/>
              <a:t> strana: HTML, CSS, JavaScript, server: PHP, ASP.NET.. )</a:t>
            </a:r>
          </a:p>
          <a:p>
            <a:r>
              <a:rPr lang="sk-SK" dirty="0" smtClean="0"/>
              <a:t>Najvhodnejší programovací jazyk pre </a:t>
            </a:r>
            <a:r>
              <a:rPr lang="sk-SK" dirty="0" err="1" smtClean="0"/>
              <a:t>embedded</a:t>
            </a:r>
            <a:r>
              <a:rPr lang="sk-SK" dirty="0" smtClean="0"/>
              <a:t> systémy je podľa prieskumu pracovného trhu </a:t>
            </a:r>
            <a:r>
              <a:rPr lang="sk-SK" b="1" dirty="0" smtClean="0"/>
              <a:t>objektovo orientovaný jazyk C</a:t>
            </a:r>
            <a:r>
              <a:rPr lang="sk-SK" b="1" dirty="0" smtClean="0"/>
              <a:t>++</a:t>
            </a:r>
          </a:p>
          <a:p>
            <a:r>
              <a:rPr lang="sk-SK" b="1" dirty="0" smtClean="0"/>
              <a:t>Z C++ nie je problém prejsť k JAVA či C</a:t>
            </a:r>
            <a:r>
              <a:rPr lang="en-US" b="1" dirty="0" smtClean="0"/>
              <a:t># </a:t>
            </a:r>
            <a:r>
              <a:rPr lang="sk-SK" b="1" dirty="0" smtClean="0"/>
              <a:t>(všetko sú objektové jazyky)</a:t>
            </a:r>
            <a:endParaRPr lang="sk-SK" b="1" dirty="0" smtClean="0"/>
          </a:p>
          <a:p>
            <a:r>
              <a:rPr lang="sk-SK" dirty="0" smtClean="0"/>
              <a:t>Bolo by však dobré mať hardvér a k tomu hotové softvérové moduly tak aby som mohol skladať aplikácie (programy) pre vnorený systém čo najrýchlejšie  </a:t>
            </a:r>
          </a:p>
          <a:p>
            <a:r>
              <a:rPr lang="sk-SK" dirty="0" smtClean="0"/>
              <a:t>Programovanie sa najlepšie učí </a:t>
            </a:r>
            <a:r>
              <a:rPr lang="sk-SK" b="1" dirty="0" smtClean="0"/>
              <a:t>odkukávaním od hotových vzorov </a:t>
            </a:r>
            <a:r>
              <a:rPr lang="sk-SK" dirty="0" smtClean="0"/>
              <a:t>– aj tie by sme potrebovali</a:t>
            </a:r>
          </a:p>
          <a:p>
            <a:r>
              <a:rPr lang="sk-SK" dirty="0" smtClean="0"/>
              <a:t>Programovanie je vlastne konštruovanie komponentov ako keby boli z </a:t>
            </a:r>
            <a:r>
              <a:rPr lang="sk-SK" b="1" dirty="0" smtClean="0">
                <a:solidFill>
                  <a:srgbClr val="FF0000"/>
                </a:solidFill>
              </a:rPr>
              <a:t>LEGA</a:t>
            </a:r>
            <a:r>
              <a:rPr lang="sk-SK" dirty="0" smtClean="0"/>
              <a:t> </a:t>
            </a:r>
            <a:r>
              <a:rPr lang="sk-SK" dirty="0" smtClean="0"/>
              <a:t> ( poznáte Lego ?)</a:t>
            </a:r>
            <a:endParaRPr lang="sk-SK" dirty="0" smtClean="0"/>
          </a:p>
          <a:p>
            <a:r>
              <a:rPr lang="sk-SK" dirty="0" smtClean="0"/>
              <a:t>Riešenie : ARDUINO </a:t>
            </a:r>
            <a:r>
              <a:rPr lang="sk-SK" dirty="0" smtClean="0"/>
              <a:t>–</a:t>
            </a:r>
            <a:r>
              <a:rPr lang="sk-SK" dirty="0" err="1" smtClean="0"/>
              <a:t>open</a:t>
            </a:r>
            <a:r>
              <a:rPr lang="sk-SK" dirty="0" smtClean="0"/>
              <a:t> hardvér a </a:t>
            </a:r>
            <a:r>
              <a:rPr lang="sk-SK" dirty="0" err="1" smtClean="0"/>
              <a:t>open</a:t>
            </a:r>
            <a:r>
              <a:rPr lang="sk-SK" dirty="0" smtClean="0"/>
              <a:t> softvér</a:t>
            </a:r>
            <a:endParaRPr lang="sk-SK" dirty="0" smtClean="0"/>
          </a:p>
          <a:p>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16</a:t>
            </a:fld>
            <a:endParaRPr lang="sk-SK"/>
          </a:p>
        </p:txBody>
      </p:sp>
      <p:sp>
        <p:nvSpPr>
          <p:cNvPr id="6" name="Nadpis 5"/>
          <p:cNvSpPr>
            <a:spLocks noGrp="1"/>
          </p:cNvSpPr>
          <p:nvPr>
            <p:ph type="title"/>
          </p:nvPr>
        </p:nvSpPr>
        <p:spPr/>
        <p:txBody>
          <a:bodyPr>
            <a:normAutofit fontScale="90000"/>
          </a:bodyPr>
          <a:lstStyle/>
          <a:p>
            <a:r>
              <a:rPr lang="sk-SK" dirty="0" smtClean="0"/>
              <a:t>Ako sa oboznámiť a naučiť programovať vnorené systémy </a:t>
            </a:r>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17</a:t>
            </a:fld>
            <a:endParaRPr lang="sk-SK"/>
          </a:p>
        </p:txBody>
      </p:sp>
      <p:sp>
        <p:nvSpPr>
          <p:cNvPr id="6" name="Nadpis 5"/>
          <p:cNvSpPr>
            <a:spLocks noGrp="1"/>
          </p:cNvSpPr>
          <p:nvPr>
            <p:ph type="title"/>
          </p:nvPr>
        </p:nvSpPr>
        <p:spPr/>
        <p:txBody>
          <a:bodyPr>
            <a:noAutofit/>
          </a:bodyPr>
          <a:lstStyle/>
          <a:p>
            <a:r>
              <a:rPr lang="sk-SK" sz="2400" i="1" dirty="0" smtClean="0"/>
              <a:t>Apropo </a:t>
            </a:r>
            <a:r>
              <a:rPr lang="sk-SK" sz="2400" dirty="0" smtClean="0"/>
              <a:t>: Programovanie NXT LEGO</a:t>
            </a:r>
            <a:br>
              <a:rPr lang="sk-SK" sz="2400" dirty="0" smtClean="0"/>
            </a:br>
            <a:r>
              <a:rPr lang="sk-SK" sz="1800" dirty="0" smtClean="0"/>
              <a:t>(</a:t>
            </a:r>
            <a:r>
              <a:rPr lang="sk-SK" sz="1800" dirty="0" smtClean="0">
                <a:hlinkClick r:id="rId2"/>
              </a:rPr>
              <a:t>http://www.cudzieslova.sk/hladanie/apropo</a:t>
            </a:r>
            <a:r>
              <a:rPr lang="sk-SK" sz="1800" dirty="0" smtClean="0"/>
              <a:t> mimochodom k veci)</a:t>
            </a:r>
            <a:endParaRPr lang="sk-SK" sz="2400" dirty="0"/>
          </a:p>
        </p:txBody>
      </p:sp>
      <p:pic>
        <p:nvPicPr>
          <p:cNvPr id="7" name="Obrázok 6" descr="800px-Lego_Mindstorms_Nxt-FLL.jpg"/>
          <p:cNvPicPr>
            <a:picLocks noChangeAspect="1"/>
          </p:cNvPicPr>
          <p:nvPr/>
        </p:nvPicPr>
        <p:blipFill>
          <a:blip r:embed="rId3" cstate="print"/>
          <a:stretch>
            <a:fillRect/>
          </a:stretch>
        </p:blipFill>
        <p:spPr>
          <a:xfrm>
            <a:off x="1219200" y="1447800"/>
            <a:ext cx="6553200" cy="4366070"/>
          </a:xfrm>
          <a:prstGeom prst="rect">
            <a:avLst/>
          </a:prstGeom>
        </p:spPr>
      </p:pic>
      <p:sp>
        <p:nvSpPr>
          <p:cNvPr id="8" name="BlokTextu 7"/>
          <p:cNvSpPr txBox="1"/>
          <p:nvPr/>
        </p:nvSpPr>
        <p:spPr>
          <a:xfrm>
            <a:off x="2362200" y="6096000"/>
            <a:ext cx="5493812" cy="369332"/>
          </a:xfrm>
          <a:prstGeom prst="rect">
            <a:avLst/>
          </a:prstGeom>
          <a:noFill/>
        </p:spPr>
        <p:txBody>
          <a:bodyPr wrap="none" rtlCol="0">
            <a:spAutoFit/>
          </a:bodyPr>
          <a:lstStyle/>
          <a:p>
            <a:r>
              <a:rPr lang="sk-SK" dirty="0" smtClean="0"/>
              <a:t>http://en.wikipedia.org/wiki/Lego_Mindstorms</a:t>
            </a:r>
            <a:endParaRPr lang="sk-S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47500" lnSpcReduction="20000"/>
          </a:bodyPr>
          <a:lstStyle/>
          <a:p>
            <a:r>
              <a:rPr lang="sk-SK" b="1" dirty="0" smtClean="0"/>
              <a:t>Lego </a:t>
            </a:r>
            <a:r>
              <a:rPr lang="sk-SK" b="1" dirty="0" err="1" smtClean="0"/>
              <a:t>Mindstorms</a:t>
            </a:r>
            <a:r>
              <a:rPr lang="sk-SK" b="1" dirty="0" smtClean="0"/>
              <a:t> NXT</a:t>
            </a:r>
            <a:r>
              <a:rPr lang="sk-SK" dirty="0" smtClean="0"/>
              <a:t> je stavebnica lega (2006), ktorá obsahujú 32 bitovú riadiacu jednotku NXT so základnou výbavou niekoľkých senzorov: dotykový, zvukový, svetelný a </a:t>
            </a:r>
            <a:r>
              <a:rPr lang="sk-SK" dirty="0" err="1" smtClean="0"/>
              <a:t>ultrasonický</a:t>
            </a:r>
            <a:r>
              <a:rPr lang="sk-SK" dirty="0" smtClean="0"/>
              <a:t>. Môžu sa použiť aj lego senzory zo súprav k staršej riadiacej jednotke RCX (dotykový, svetelný, otáčkový, teplotný).</a:t>
            </a:r>
          </a:p>
          <a:p>
            <a:r>
              <a:rPr lang="sk-SK" dirty="0" smtClean="0"/>
              <a:t>Cieľom týchto stavebníc je použiť programovateľné NXT ako riadiacu jednotku robota alebo meracieho zariadenia. Pomocou senzorov a vytvoreného programu je možnosť riadiť reakcie robota alebo vykonávať automatické meranie, napríklad teploty a osvetlenia.</a:t>
            </a:r>
          </a:p>
          <a:p>
            <a:r>
              <a:rPr lang="sk-SK" b="1" dirty="0" smtClean="0"/>
              <a:t>Riadiaca jednotka NXT</a:t>
            </a:r>
          </a:p>
          <a:p>
            <a:r>
              <a:rPr lang="sk-SK" dirty="0" smtClean="0"/>
              <a:t>Obsahuje dva </a:t>
            </a:r>
            <a:r>
              <a:rPr lang="sk-SK" dirty="0" smtClean="0">
                <a:hlinkClick r:id="rId2" action="ppaction://hlinkfile" tooltip="Procesor"/>
              </a:rPr>
              <a:t>procesory</a:t>
            </a:r>
            <a:r>
              <a:rPr lang="sk-SK" dirty="0" smtClean="0"/>
              <a:t>:</a:t>
            </a:r>
          </a:p>
          <a:p>
            <a:pPr lvl="1"/>
            <a:r>
              <a:rPr lang="sk-SK" dirty="0" smtClean="0"/>
              <a:t>32 bitový - ARM7 (256 </a:t>
            </a:r>
            <a:r>
              <a:rPr lang="sk-SK" dirty="0" err="1" smtClean="0"/>
              <a:t>kB</a:t>
            </a:r>
            <a:r>
              <a:rPr lang="sk-SK" dirty="0" smtClean="0"/>
              <a:t> FLASH, 64 </a:t>
            </a:r>
            <a:r>
              <a:rPr lang="sk-SK" dirty="0" err="1" smtClean="0"/>
              <a:t>kB</a:t>
            </a:r>
            <a:r>
              <a:rPr lang="sk-SK" dirty="0" smtClean="0"/>
              <a:t> RAM),</a:t>
            </a:r>
          </a:p>
          <a:p>
            <a:pPr lvl="1"/>
            <a:r>
              <a:rPr lang="sk-SK" dirty="0" smtClean="0"/>
              <a:t>8 bitový - ATMEGA48 (4 </a:t>
            </a:r>
            <a:r>
              <a:rPr lang="sk-SK" dirty="0" err="1" smtClean="0"/>
              <a:t>kB</a:t>
            </a:r>
            <a:r>
              <a:rPr lang="sk-SK" dirty="0" smtClean="0"/>
              <a:t> FLASH, 512 B RAM),</a:t>
            </a:r>
          </a:p>
          <a:p>
            <a:pPr lvl="1"/>
            <a:r>
              <a:rPr lang="sk-SK" dirty="0" smtClean="0"/>
              <a:t>4 vstupné porty, 3 výstupné porty, LCD displej (60x100 bodov) a reproduktor (do 8 kHz).</a:t>
            </a:r>
          </a:p>
          <a:p>
            <a:r>
              <a:rPr lang="sk-SK" dirty="0" smtClean="0"/>
              <a:t>Tri možnosti napájania:</a:t>
            </a:r>
          </a:p>
          <a:p>
            <a:pPr lvl="1"/>
            <a:r>
              <a:rPr lang="sk-SK" dirty="0" smtClean="0"/>
              <a:t>dobíjací lítiový kompaktný akumulátor,</a:t>
            </a:r>
          </a:p>
          <a:p>
            <a:pPr lvl="1"/>
            <a:r>
              <a:rPr lang="sk-SK" dirty="0" smtClean="0"/>
              <a:t>AA (akumulátorové) batérie – 6 ks,</a:t>
            </a:r>
          </a:p>
          <a:p>
            <a:pPr lvl="1"/>
            <a:r>
              <a:rPr lang="sk-SK" dirty="0" smtClean="0"/>
              <a:t>sieťový adaptér.</a:t>
            </a:r>
          </a:p>
          <a:p>
            <a:r>
              <a:rPr lang="sk-SK" dirty="0" smtClean="0"/>
              <a:t>Komunikácia s počítačom prebieha pomocou </a:t>
            </a:r>
            <a:r>
              <a:rPr lang="sk-SK" dirty="0" err="1" smtClean="0">
                <a:hlinkClick r:id="rId3" action="ppaction://hlinkfile" tooltip="Bluetooth"/>
              </a:rPr>
              <a:t>bluetooth</a:t>
            </a:r>
            <a:r>
              <a:rPr lang="sk-SK" dirty="0" smtClean="0"/>
              <a:t> alebo káblom cez </a:t>
            </a:r>
            <a:r>
              <a:rPr lang="sk-SK" dirty="0" smtClean="0">
                <a:hlinkClick r:id="rId4" action="ppaction://hlinkfile" tooltip="Univerzálna sériová zbernica"/>
              </a:rPr>
              <a:t>USB</a:t>
            </a:r>
            <a:r>
              <a:rPr lang="sk-SK" dirty="0" smtClean="0"/>
              <a:t>.</a:t>
            </a:r>
          </a:p>
          <a:p>
            <a:r>
              <a:rPr lang="sk-SK" dirty="0" smtClean="0"/>
              <a:t>Možnosti programovania:</a:t>
            </a:r>
          </a:p>
          <a:p>
            <a:pPr lvl="1"/>
            <a:r>
              <a:rPr lang="sk-SK" dirty="0" smtClean="0"/>
              <a:t>Priamo – pomocou tlačidiel NXT a LCD displeja,</a:t>
            </a:r>
          </a:p>
          <a:p>
            <a:pPr lvl="1"/>
            <a:r>
              <a:rPr lang="sk-SK" dirty="0" smtClean="0"/>
              <a:t>Nepriamo - v prostredí LEGO MINDSTORMS </a:t>
            </a:r>
            <a:r>
              <a:rPr lang="sk-SK" dirty="0" err="1" smtClean="0"/>
              <a:t>Education</a:t>
            </a:r>
            <a:r>
              <a:rPr lang="sk-SK" dirty="0" smtClean="0"/>
              <a:t> NXT.</a:t>
            </a:r>
          </a:p>
          <a:p>
            <a:r>
              <a:rPr lang="sk-SK" dirty="0" smtClean="0"/>
              <a:t>Cit : http://sk.wikipedia.org/wiki/Lego_Mindstorms_NXT</a:t>
            </a:r>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18</a:t>
            </a:fld>
            <a:endParaRPr lang="sk-SK"/>
          </a:p>
        </p:txBody>
      </p:sp>
      <p:sp>
        <p:nvSpPr>
          <p:cNvPr id="6" name="Nadpis 5"/>
          <p:cNvSpPr>
            <a:spLocks noGrp="1"/>
          </p:cNvSpPr>
          <p:nvPr>
            <p:ph type="title"/>
          </p:nvPr>
        </p:nvSpPr>
        <p:spPr/>
        <p:txBody>
          <a:bodyPr>
            <a:normAutofit fontScale="90000"/>
          </a:bodyPr>
          <a:lstStyle/>
          <a:p>
            <a:r>
              <a:rPr lang="sk-SK" i="1" dirty="0" smtClean="0"/>
              <a:t>Apropo </a:t>
            </a:r>
            <a:r>
              <a:rPr lang="sk-SK" dirty="0" smtClean="0"/>
              <a:t>: Programovanie NXT </a:t>
            </a:r>
            <a:r>
              <a:rPr lang="sk-SK" dirty="0" smtClean="0"/>
              <a:t>LEGO(</a:t>
            </a:r>
            <a:r>
              <a:rPr lang="sk-SK" dirty="0" err="1" smtClean="0"/>
              <a:t>open</a:t>
            </a:r>
            <a:r>
              <a:rPr lang="sk-SK" dirty="0" smtClean="0"/>
              <a:t> hardvér a </a:t>
            </a:r>
            <a:r>
              <a:rPr lang="sk-SK" dirty="0" err="1" smtClean="0"/>
              <a:t>open</a:t>
            </a:r>
            <a:r>
              <a:rPr lang="sk-SK" dirty="0" smtClean="0"/>
              <a:t> softvér)</a:t>
            </a:r>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19</a:t>
            </a:fld>
            <a:endParaRPr lang="sk-SK"/>
          </a:p>
        </p:txBody>
      </p:sp>
      <p:sp>
        <p:nvSpPr>
          <p:cNvPr id="6" name="Nadpis 5"/>
          <p:cNvSpPr>
            <a:spLocks noGrp="1"/>
          </p:cNvSpPr>
          <p:nvPr>
            <p:ph type="title"/>
          </p:nvPr>
        </p:nvSpPr>
        <p:spPr/>
        <p:txBody>
          <a:bodyPr/>
          <a:lstStyle/>
          <a:p>
            <a:endParaRPr lang="sk-SK"/>
          </a:p>
        </p:txBody>
      </p:sp>
      <p:graphicFrame>
        <p:nvGraphicFramePr>
          <p:cNvPr id="8" name="Tabuľka 7"/>
          <p:cNvGraphicFramePr>
            <a:graphicFrameLocks noGrp="1"/>
          </p:cNvGraphicFramePr>
          <p:nvPr/>
        </p:nvGraphicFramePr>
        <p:xfrm>
          <a:off x="457200" y="304803"/>
          <a:ext cx="8305800" cy="7837596"/>
        </p:xfrm>
        <a:graphic>
          <a:graphicData uri="http://schemas.openxmlformats.org/drawingml/2006/table">
            <a:tbl>
              <a:tblPr/>
              <a:tblGrid>
                <a:gridCol w="3153128"/>
                <a:gridCol w="5152672"/>
              </a:tblGrid>
              <a:tr h="86932">
                <a:tc>
                  <a:txBody>
                    <a:bodyPr/>
                    <a:lstStyle/>
                    <a:p>
                      <a:pPr algn="ctr" rtl="0" fontAlgn="ctr"/>
                      <a:r>
                        <a:rPr lang="sk-SK" sz="800" b="1" i="0" u="none" strike="noStrike" dirty="0" err="1">
                          <a:solidFill>
                            <a:srgbClr val="FFFFFF"/>
                          </a:solidFill>
                          <a:latin typeface="Calibri"/>
                        </a:rPr>
                        <a:t>Name</a:t>
                      </a:r>
                      <a:endParaRPr lang="sk-SK" sz="800" b="1" i="0" u="none" strike="noStrike" dirty="0">
                        <a:solidFill>
                          <a:srgbClr val="FFFFFF"/>
                        </a:solidFill>
                        <a:latin typeface="Calibri"/>
                      </a:endParaRPr>
                    </a:p>
                  </a:txBody>
                  <a:tcPr marL="2862" marR="2862" marT="2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sk-SK" sz="800" b="1" i="0" u="none" strike="noStrike">
                          <a:solidFill>
                            <a:srgbClr val="FFFFFF"/>
                          </a:solidFill>
                          <a:latin typeface="Calibri"/>
                        </a:rPr>
                        <a:t>Language type(s)</a:t>
                      </a:r>
                    </a:p>
                  </a:txBody>
                  <a:tcPr marL="2862" marR="2862" marT="2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86932">
                <a:tc>
                  <a:txBody>
                    <a:bodyPr/>
                    <a:lstStyle/>
                    <a:p>
                      <a:pPr algn="l" fontAlgn="b"/>
                      <a:r>
                        <a:rPr lang="sk-SK" sz="800" b="0" i="0" u="sng" strike="noStrike">
                          <a:solidFill>
                            <a:srgbClr val="0000FF"/>
                          </a:solidFill>
                          <a:latin typeface="Calibri"/>
                          <a:hlinkClick r:id="rId2" tooltip="Actor Lab"/>
                        </a:rPr>
                        <a:t>Actor-Lab</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Custom flowchart-like language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Ada</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3" tooltip="Ada (programming language)"/>
                        </a:rPr>
                        <a:t>Ada</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Ada Interface to MindStorms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3" tooltip="Ada (programming language)"/>
                        </a:rPr>
                        <a:t>Ada</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brickOS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C/C++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dirty="0">
                          <a:solidFill>
                            <a:srgbClr val="000000"/>
                          </a:solidFill>
                          <a:latin typeface="Calibri"/>
                        </a:rPr>
                        <a:t>Ch</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C/C++ Interpreter</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Enchanting</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Drag and drop, similar to NXT-G</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FLL NXT Navigation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Uses NXT-G and .txt files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3866">
                <a:tc>
                  <a:txBody>
                    <a:bodyPr/>
                    <a:lstStyle/>
                    <a:p>
                      <a:pPr algn="l" fontAlgn="b"/>
                      <a:r>
                        <a:rPr lang="sk-SK" sz="800" b="0" i="0" u="none" strike="noStrike">
                          <a:solidFill>
                            <a:srgbClr val="000000"/>
                          </a:solidFill>
                          <a:latin typeface="Calibri"/>
                        </a:rPr>
                        <a:t>GCC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C/C++, Objective-C, Fortran, Java, Ada, others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GNU Toolchain for h8300</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4" tooltip="Assembly language"/>
                        </a:rPr>
                        <a:t>C/C++, ASM</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sng" strike="noStrike">
                          <a:solidFill>
                            <a:srgbClr val="0000FF"/>
                          </a:solidFill>
                          <a:latin typeface="Calibri"/>
                          <a:hlinkClick r:id="rId5" tooltip="Jaraco.nxt (page does not exist)"/>
                        </a:rPr>
                        <a:t>jaraco.nxt</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6" tooltip="Python (programming language)"/>
                        </a:rPr>
                        <a:t>Python</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3866">
                <a:tc>
                  <a:txBody>
                    <a:bodyPr/>
                    <a:lstStyle/>
                    <a:p>
                      <a:pPr algn="l" fontAlgn="b"/>
                      <a:r>
                        <a:rPr lang="sk-SK" sz="800" b="0" i="0" u="sng" strike="noStrike">
                          <a:solidFill>
                            <a:srgbClr val="0000FF"/>
                          </a:solidFill>
                          <a:latin typeface="Calibri"/>
                          <a:hlinkClick r:id="rId7" tooltip="LabVIEW"/>
                        </a:rPr>
                        <a:t>LabVIEW</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dirty="0" err="1">
                          <a:solidFill>
                            <a:srgbClr val="000000"/>
                          </a:solidFill>
                          <a:latin typeface="Calibri"/>
                        </a:rPr>
                        <a:t>National</a:t>
                      </a:r>
                      <a:r>
                        <a:rPr lang="sk-SK" sz="800" b="0" i="0" u="none" strike="noStrike" dirty="0">
                          <a:solidFill>
                            <a:srgbClr val="000000"/>
                          </a:solidFill>
                          <a:latin typeface="Calibri"/>
                        </a:rPr>
                        <a:t> Instruments </a:t>
                      </a:r>
                      <a:r>
                        <a:rPr lang="sk-SK" sz="800" b="0" i="0" u="none" strike="noStrike" dirty="0" err="1">
                          <a:solidFill>
                            <a:srgbClr val="000000"/>
                          </a:solidFill>
                          <a:latin typeface="Calibri"/>
                        </a:rPr>
                        <a:t>LabVIEW</a:t>
                      </a:r>
                      <a:r>
                        <a:rPr lang="sk-SK" sz="800" b="0" i="0" u="none" strike="noStrike" dirty="0">
                          <a:solidFill>
                            <a:srgbClr val="000000"/>
                          </a:solidFill>
                          <a:latin typeface="Calibri"/>
                        </a:rPr>
                        <a:t> </a:t>
                      </a:r>
                      <a:r>
                        <a:rPr lang="sk-SK" sz="800" b="0" i="0" u="none" strike="noStrike" dirty="0" err="1">
                          <a:solidFill>
                            <a:srgbClr val="000000"/>
                          </a:solidFill>
                          <a:latin typeface="Calibri"/>
                        </a:rPr>
                        <a:t>visual</a:t>
                      </a:r>
                      <a:r>
                        <a:rPr lang="sk-SK" sz="800" b="0" i="0" u="none" strike="noStrike" dirty="0">
                          <a:solidFill>
                            <a:srgbClr val="000000"/>
                          </a:solidFill>
                          <a:latin typeface="Calibri"/>
                        </a:rPr>
                        <a:t> </a:t>
                      </a:r>
                      <a:r>
                        <a:rPr lang="sk-SK" sz="800" b="0" i="0" u="none" strike="noStrike" dirty="0" err="1">
                          <a:solidFill>
                            <a:srgbClr val="000000"/>
                          </a:solidFill>
                          <a:latin typeface="Calibri"/>
                        </a:rPr>
                        <a:t>programming</a:t>
                      </a:r>
                      <a:r>
                        <a:rPr lang="sk-SK" sz="800" b="0" i="0" u="none" strike="noStrike" dirty="0">
                          <a:solidFill>
                            <a:srgbClr val="000000"/>
                          </a:solidFill>
                          <a:latin typeface="Calibri"/>
                        </a:rPr>
                        <a:t> </a:t>
                      </a:r>
                      <a:r>
                        <a:rPr lang="sk-SK" sz="800" b="0" i="0" u="none" strike="noStrike" dirty="0" err="1">
                          <a:solidFill>
                            <a:srgbClr val="000000"/>
                          </a:solidFill>
                          <a:latin typeface="Calibri"/>
                        </a:rPr>
                        <a:t>language</a:t>
                      </a:r>
                      <a:r>
                        <a:rPr lang="sk-SK" sz="800" b="0" i="0" u="none" strike="noStrike" dirty="0">
                          <a:solidFill>
                            <a:srgbClr val="000000"/>
                          </a:solidFill>
                          <a:latin typeface="Calibri"/>
                        </a:rPr>
                        <a:t> (G </a:t>
                      </a:r>
                      <a:r>
                        <a:rPr lang="sk-SK" sz="800" b="0" i="0" u="none" strike="noStrike" dirty="0" err="1">
                          <a:solidFill>
                            <a:srgbClr val="000000"/>
                          </a:solidFill>
                          <a:latin typeface="Calibri"/>
                        </a:rPr>
                        <a:t>code</a:t>
                      </a:r>
                      <a:r>
                        <a:rPr lang="sk-SK" sz="800" b="0" i="0" u="none" strike="noStrike" dirty="0">
                          <a:solidFill>
                            <a:srgbClr val="000000"/>
                          </a:solidFill>
                          <a:latin typeface="Calibri"/>
                        </a:rPr>
                        <a: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3866">
                <a:tc>
                  <a:txBody>
                    <a:bodyPr/>
                    <a:lstStyle/>
                    <a:p>
                      <a:pPr algn="l" fontAlgn="b"/>
                      <a:r>
                        <a:rPr lang="sk-SK" sz="800" b="0" i="0" u="none" strike="noStrike">
                          <a:solidFill>
                            <a:srgbClr val="000000"/>
                          </a:solidFill>
                          <a:latin typeface="Calibri"/>
                        </a:rPr>
                        <a:t>Lego.NET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Anything that can compile to CIL, works best with 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Lego::NXT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8" tooltip="Perl"/>
                        </a:rPr>
                        <a:t>Perl</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LegoNXTRemote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Objective-C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sng" strike="noStrike">
                          <a:solidFill>
                            <a:srgbClr val="0000FF"/>
                          </a:solidFill>
                          <a:latin typeface="Calibri"/>
                          <a:hlinkClick r:id="rId9" tooltip="LeJOS"/>
                        </a:rPr>
                        <a:t>leJOS</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10" tooltip="Java (programming language)"/>
                        </a:rPr>
                        <a:t>Java</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sng" strike="noStrike">
                          <a:solidFill>
                            <a:srgbClr val="0000FF"/>
                          </a:solidFill>
                          <a:latin typeface="Calibri"/>
                          <a:hlinkClick r:id="rId11" tooltip="NXTGCC (page does not exist)"/>
                        </a:rPr>
                        <a:t>NXTGCC</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Assembly, C, makefiles, Eclipse, etc.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sng" strike="noStrike">
                          <a:solidFill>
                            <a:srgbClr val="0000FF"/>
                          </a:solidFill>
                          <a:latin typeface="Calibri"/>
                          <a:hlinkClick r:id="rId12" tooltip="NxtOSEK"/>
                        </a:rPr>
                        <a:t>nxtOSEK</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C/C++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librcx</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C/C++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Logitech SDK</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Visual Basic, Visual 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MicroWorlds EX Robotics Edition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 </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NQC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13" tooltip="Not Quite C"/>
                        </a:rPr>
                        <a:t>NQC, a C-like language</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NXT++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NXT_Python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Python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NXT-Python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Python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Lestat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OCaml Mindstorm</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dirty="0" err="1">
                          <a:solidFill>
                            <a:srgbClr val="0000FF"/>
                          </a:solidFill>
                          <a:latin typeface="Calibri"/>
                          <a:hlinkClick r:id="rId14" tooltip="OCaml"/>
                        </a:rPr>
                        <a:t>OCaml</a:t>
                      </a:r>
                      <a:endParaRPr lang="sk-SK" sz="800" b="0" i="0" u="sng" strike="noStrike" dirty="0">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Mindstorms SDK</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Visual Basic, Visual C++, MindScript, LASM</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3866">
                <a:tc>
                  <a:txBody>
                    <a:bodyPr/>
                    <a:lstStyle/>
                    <a:p>
                      <a:pPr algn="l" fontAlgn="b"/>
                      <a:r>
                        <a:rPr lang="sk-SK" sz="800" b="0" i="0" u="none" strike="noStrike">
                          <a:solidFill>
                            <a:srgbClr val="000000"/>
                          </a:solidFill>
                          <a:latin typeface="Calibri"/>
                        </a:rPr>
                        <a:t>OnScreen</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A custom language which can be programmed directly on the RCX</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pbForth</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15" tooltip="Forth (programming language)"/>
                        </a:rPr>
                        <a:t>Forth</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PBrickDev</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PBrickDev, a flowchart based language.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3866">
                <a:tc>
                  <a:txBody>
                    <a:bodyPr/>
                    <a:lstStyle/>
                    <a:p>
                      <a:pPr algn="l" fontAlgn="b"/>
                      <a:r>
                        <a:rPr lang="sk-SK" sz="800" b="0" i="0" u="none" strike="noStrike">
                          <a:solidFill>
                            <a:srgbClr val="000000"/>
                          </a:solidFill>
                          <a:latin typeface="Calibri"/>
                        </a:rPr>
                        <a:t>PRO-BOT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A kind of Visual Basic/spirit.ocx-based language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QuiteC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3866">
                <a:tc>
                  <a:txBody>
                    <a:bodyPr/>
                    <a:lstStyle/>
                    <a:p>
                      <a:pPr algn="l" fontAlgn="b"/>
                      <a:r>
                        <a:rPr lang="sk-SK" sz="800" b="0" i="0" u="none" strike="noStrike">
                          <a:solidFill>
                            <a:srgbClr val="000000"/>
                          </a:solidFill>
                          <a:latin typeface="Calibri"/>
                        </a:rPr>
                        <a:t>RCX Code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RCX Code, a custom flowchart-based language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ROBOLAB</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A flowchart language based on LabVIEW</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47731">
                <a:tc>
                  <a:txBody>
                    <a:bodyPr/>
                    <a:lstStyle/>
                    <a:p>
                      <a:pPr algn="l" fontAlgn="b"/>
                      <a:r>
                        <a:rPr lang="sk-SK" sz="800" b="0" i="0" u="sng" strike="noStrike">
                          <a:solidFill>
                            <a:srgbClr val="0000FF"/>
                          </a:solidFill>
                          <a:latin typeface="Calibri"/>
                          <a:hlinkClick r:id="rId16" tooltip="Robotc"/>
                        </a:rPr>
                        <a:t>Robotc</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A multi-platform C language designed for users needing powerful debugging tools for the NXT, RCX, VEX, and soon-to-be FIRST Controller (for FRC).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60798">
                <a:tc>
                  <a:txBody>
                    <a:bodyPr/>
                    <a:lstStyle/>
                    <a:p>
                      <a:pPr algn="l" fontAlgn="b"/>
                      <a:r>
                        <a:rPr lang="sk-SK" sz="800" b="0" i="0" u="sng" strike="noStrike">
                          <a:solidFill>
                            <a:srgbClr val="0000FF"/>
                          </a:solidFill>
                          <a:latin typeface="Calibri"/>
                          <a:hlinkClick r:id="rId17" tooltip="ROS (Robot Operating System)"/>
                        </a:rPr>
                        <a:t>ROS</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sng" strike="noStrike">
                          <a:solidFill>
                            <a:srgbClr val="0000FF"/>
                          </a:solidFill>
                          <a:latin typeface="Calibri"/>
                          <a:hlinkClick r:id="rId18" tooltip="Linux"/>
                        </a:rPr>
                        <a:t>A Linux based library for writing robots. The stack "nxt" provides interface with the NXT.</a:t>
                      </a:r>
                      <a:endParaRPr lang="en-US"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Robotics.NXT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19" tooltip="Haskell (programming language)"/>
                        </a:rPr>
                        <a:t>Haskell</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ruby-nxt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20" tooltip="Ruby (programming language)"/>
                        </a:rPr>
                        <a:t>Ruby</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RWTH – Mindstorms NXT Toolbox</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1" tooltip="MATLAB"/>
                        </a:rPr>
                        <a:t>MATLAB</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SqLego</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22" tooltip="Squeak"/>
                        </a:rPr>
                        <a:t>Squeak</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TclRCX</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3" tooltip="Tcl"/>
                        </a:rPr>
                        <a:t>Tcl</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Terrapin Logo</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24" tooltip="Logo (programming language)"/>
                        </a:rPr>
                        <a:t>LOGO</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TinySoar</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5" tooltip="Soar (cognitive architecture)"/>
                        </a:rPr>
                        <a:t>Soar</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TinyVM</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Java</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The Transterpreter</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6" tooltip="Occam (programming language)"/>
                        </a:rPr>
                        <a:t>Occam</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47731">
                <a:tc>
                  <a:txBody>
                    <a:bodyPr/>
                    <a:lstStyle/>
                    <a:p>
                      <a:pPr algn="l" fontAlgn="b"/>
                      <a:r>
                        <a:rPr lang="sk-SK" sz="800" b="0" i="0" u="sng" strike="noStrike">
                          <a:solidFill>
                            <a:srgbClr val="0000FF"/>
                          </a:solidFill>
                          <a:latin typeface="Calibri"/>
                          <a:hlinkClick r:id="rId27" tooltip="TuxMinds (page does not exist)"/>
                        </a:rPr>
                        <a:t>TuxMinds</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(Linux) GUI for various distributions, an open source IDE based on Qt. Supports a lot of bots. RcX, NxT and Asuro are predefined.</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Gostai URBI for Lego Mindstorms NXT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8" tooltip="URBI"/>
                        </a:rPr>
                        <a:t>URBI, C++, Java, Matlab</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Vision Command</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a:solidFill>
                            <a:srgbClr val="000000"/>
                          </a:solidFill>
                          <a:latin typeface="Calibri"/>
                        </a:rPr>
                        <a:t>RCX Code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XS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sng" strike="noStrike">
                          <a:solidFill>
                            <a:srgbClr val="0000FF"/>
                          </a:solidFill>
                          <a:latin typeface="Calibri"/>
                          <a:hlinkClick r:id="rId29" tooltip="Lisp (programming language)"/>
                        </a:rPr>
                        <a:t>Lisp</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LegoLog</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sng" strike="noStrike">
                          <a:solidFill>
                            <a:srgbClr val="0000FF"/>
                          </a:solidFill>
                          <a:latin typeface="Calibri"/>
                          <a:hlinkClick r:id="rId30" tooltip="Prolog"/>
                        </a:rPr>
                        <a:t>Prolog</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3866">
                <a:tc>
                  <a:txBody>
                    <a:bodyPr/>
                    <a:lstStyle/>
                    <a:p>
                      <a:pPr algn="l" fontAlgn="b"/>
                      <a:r>
                        <a:rPr lang="nn-NO" sz="800" b="0" i="0" u="none" strike="noStrike">
                          <a:solidFill>
                            <a:srgbClr val="000000"/>
                          </a:solidFill>
                          <a:latin typeface="Calibri"/>
                        </a:rPr>
                        <a:t>Microsoft Visual Programming Language (VPL)</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800" b="0" i="0" u="none" strike="noStrike">
                          <a:solidFill>
                            <a:srgbClr val="000000"/>
                          </a:solidFill>
                          <a:latin typeface="Calibri"/>
                        </a:rPr>
                        <a:t>Graphical flowchart, based on .NET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73866">
                <a:tc>
                  <a:txBody>
                    <a:bodyPr/>
                    <a:lstStyle/>
                    <a:p>
                      <a:pPr algn="l" fontAlgn="b"/>
                      <a:r>
                        <a:rPr lang="sk-SK" sz="800" b="0" i="0" u="sng" strike="noStrike">
                          <a:solidFill>
                            <a:srgbClr val="0000FF"/>
                          </a:solidFill>
                          <a:latin typeface="Calibri"/>
                          <a:hlinkClick r:id="rId31" tooltip="DialogOS"/>
                        </a:rPr>
                        <a:t>DialogOS</a:t>
                      </a:r>
                      <a:endParaRPr lang="sk-SK" sz="800" b="0" i="0" u="sng" strike="noStrike">
                        <a:solidFill>
                          <a:srgbClr val="0000FF"/>
                        </a:solidFill>
                        <a:latin typeface="Calibri"/>
                      </a:endParaRP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0" i="0" u="none" strike="noStrike">
                          <a:solidFill>
                            <a:srgbClr val="000000"/>
                          </a:solidFill>
                          <a:latin typeface="Calibri"/>
                        </a:rPr>
                        <a:t>Graphical Flowchart for voice controlled robots</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86932">
                <a:tc>
                  <a:txBody>
                    <a:bodyPr/>
                    <a:lstStyle/>
                    <a:p>
                      <a:pPr algn="l" fontAlgn="b"/>
                      <a:r>
                        <a:rPr lang="sk-SK" sz="800" b="0" i="0" u="none" strike="noStrike">
                          <a:solidFill>
                            <a:srgbClr val="000000"/>
                          </a:solidFill>
                          <a:latin typeface="Calibri"/>
                        </a:rPr>
                        <a:t>Processing</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sk-SK" sz="800" b="0" i="0" u="none" strike="noStrike">
                          <a:solidFill>
                            <a:srgbClr val="000000"/>
                          </a:solidFill>
                          <a:latin typeface="Calibri"/>
                        </a:rPr>
                        <a:t>Java (Simplified / programmed C-style)</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86932">
                <a:tc>
                  <a:txBody>
                    <a:bodyPr/>
                    <a:lstStyle/>
                    <a:p>
                      <a:pPr algn="l" fontAlgn="b"/>
                      <a:r>
                        <a:rPr lang="sk-SK" sz="800" b="0" i="0" u="none" strike="noStrike">
                          <a:solidFill>
                            <a:srgbClr val="000000"/>
                          </a:solidFill>
                          <a:latin typeface="Calibri"/>
                        </a:rPr>
                        <a:t>Interactive C</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sk-SK" sz="800" b="0" i="0" u="none" strike="noStrike" dirty="0" err="1">
                          <a:solidFill>
                            <a:srgbClr val="000000"/>
                          </a:solidFill>
                          <a:latin typeface="Calibri"/>
                        </a:rPr>
                        <a:t>C-style</a:t>
                      </a:r>
                      <a:r>
                        <a:rPr lang="sk-SK" sz="800" b="0" i="0" u="none" strike="noStrike" dirty="0">
                          <a:solidFill>
                            <a:srgbClr val="000000"/>
                          </a:solidFill>
                          <a:latin typeface="Calibri"/>
                        </a:rPr>
                        <a:t> </a:t>
                      </a:r>
                      <a:r>
                        <a:rPr lang="sk-SK" sz="800" b="0" i="0" u="none" strike="noStrike" dirty="0" err="1">
                          <a:solidFill>
                            <a:srgbClr val="000000"/>
                          </a:solidFill>
                          <a:latin typeface="Calibri"/>
                        </a:rPr>
                        <a:t>language</a:t>
                      </a:r>
                      <a:r>
                        <a:rPr lang="sk-SK" sz="800" b="0" i="0" u="none" strike="noStrike" dirty="0">
                          <a:solidFill>
                            <a:srgbClr val="000000"/>
                          </a:solidFill>
                          <a:latin typeface="Calibri"/>
                        </a:rPr>
                        <a:t>.</a:t>
                      </a:r>
                    </a:p>
                  </a:txBody>
                  <a:tcPr marL="2862" marR="2862" marT="28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marL="566928" indent="-457200">
              <a:buFont typeface="+mj-lt"/>
              <a:buAutoNum type="arabicPeriod"/>
            </a:pPr>
            <a:r>
              <a:rPr lang="sk-SK" sz="2000" dirty="0" smtClean="0"/>
              <a:t>Čo sú vnorené (</a:t>
            </a:r>
            <a:r>
              <a:rPr lang="sk-SK" sz="2000" dirty="0" err="1" smtClean="0"/>
              <a:t>embedded</a:t>
            </a:r>
            <a:r>
              <a:rPr lang="sk-SK" sz="2000" dirty="0" smtClean="0"/>
              <a:t>) systémy</a:t>
            </a:r>
          </a:p>
          <a:p>
            <a:pPr marL="566928" indent="-457200">
              <a:buFont typeface="+mj-lt"/>
              <a:buAutoNum type="arabicPeriod"/>
            </a:pPr>
            <a:r>
              <a:rPr lang="sk-SK" sz="2000" dirty="0" smtClean="0"/>
              <a:t>Vývojové dosky pre „hoby“ na báze </a:t>
            </a:r>
            <a:r>
              <a:rPr lang="sk-SK" sz="2000" dirty="0" err="1" smtClean="0"/>
              <a:t>open</a:t>
            </a:r>
            <a:r>
              <a:rPr lang="sk-SK" sz="2000" dirty="0" smtClean="0"/>
              <a:t> hardvéru a </a:t>
            </a:r>
            <a:r>
              <a:rPr lang="sk-SK" sz="2000" dirty="0" err="1" smtClean="0"/>
              <a:t>open</a:t>
            </a:r>
            <a:r>
              <a:rPr lang="sk-SK" sz="2000" dirty="0" smtClean="0"/>
              <a:t> softvéru - ARDUINO </a:t>
            </a:r>
          </a:p>
          <a:p>
            <a:pPr marL="566928" indent="-457200">
              <a:buFont typeface="+mj-lt"/>
              <a:buAutoNum type="arabicPeriod"/>
            </a:pPr>
            <a:r>
              <a:rPr lang="sk-SK" sz="2000" b="1" dirty="0" smtClean="0"/>
              <a:t>1. Ukážka:  riadenie otáčok a smeru motorčeka</a:t>
            </a:r>
          </a:p>
          <a:p>
            <a:pPr marL="566928" indent="-457200">
              <a:buFont typeface="+mj-lt"/>
              <a:buAutoNum type="arabicPeriod"/>
            </a:pPr>
            <a:r>
              <a:rPr lang="sk-SK" sz="2000" dirty="0" smtClean="0"/>
              <a:t>Popis ukážky : použitý hardvér a softvér</a:t>
            </a:r>
          </a:p>
          <a:p>
            <a:pPr marL="566928" indent="-457200">
              <a:buFont typeface="+mj-lt"/>
              <a:buAutoNum type="arabicPeriod"/>
            </a:pPr>
            <a:r>
              <a:rPr lang="sk-SK" sz="2000" b="1" dirty="0" smtClean="0"/>
              <a:t>2. ukážka : vývojová doska ARDUINO </a:t>
            </a:r>
            <a:r>
              <a:rPr lang="sk-SK" sz="2000" b="1" dirty="0" err="1" smtClean="0"/>
              <a:t>Mega</a:t>
            </a:r>
            <a:r>
              <a:rPr lang="sk-SK" sz="2000" b="1" dirty="0" smtClean="0"/>
              <a:t> ADK : riadenie displeja a motora a s využitím mobilu a sériovej linky </a:t>
            </a:r>
          </a:p>
          <a:p>
            <a:pPr marL="566928" indent="-457200">
              <a:buFont typeface="+mj-lt"/>
              <a:buAutoNum type="arabicPeriod"/>
            </a:pPr>
            <a:r>
              <a:rPr lang="sk-SK" sz="2000" dirty="0" smtClean="0"/>
              <a:t>Popis ukážky: použitý hardvér a softvér</a:t>
            </a:r>
          </a:p>
          <a:p>
            <a:pPr marL="566928" indent="-457200">
              <a:buFont typeface="+mj-lt"/>
              <a:buAutoNum type="arabicPeriod"/>
            </a:pPr>
            <a:r>
              <a:rPr lang="sk-SK" sz="2000" dirty="0" smtClean="0"/>
              <a:t>Ďalšie možné ukážky</a:t>
            </a:r>
          </a:p>
          <a:p>
            <a:pPr marL="566928" indent="-457200">
              <a:buFont typeface="+mj-lt"/>
              <a:buAutoNum type="arabicPeriod"/>
            </a:pPr>
            <a:r>
              <a:rPr lang="sk-SK" sz="2000" dirty="0" smtClean="0"/>
              <a:t>O čom by sme ešte mohli hovoriť</a:t>
            </a:r>
          </a:p>
          <a:p>
            <a:pPr marL="566928" indent="-457200">
              <a:buFont typeface="+mj-lt"/>
              <a:buAutoNum type="arabicPeriod"/>
            </a:pPr>
            <a:r>
              <a:rPr lang="sk-SK" sz="2000" dirty="0" smtClean="0"/>
              <a:t>Záver</a:t>
            </a:r>
            <a:endParaRPr lang="sk-SK" sz="2000" dirty="0"/>
          </a:p>
        </p:txBody>
      </p:sp>
      <p:sp>
        <p:nvSpPr>
          <p:cNvPr id="2" name="Nadpis 1"/>
          <p:cNvSpPr>
            <a:spLocks noGrp="1"/>
          </p:cNvSpPr>
          <p:nvPr>
            <p:ph type="title"/>
          </p:nvPr>
        </p:nvSpPr>
        <p:spPr/>
        <p:txBody>
          <a:bodyPr>
            <a:normAutofit fontScale="90000"/>
          </a:bodyPr>
          <a:lstStyle/>
          <a:p>
            <a:pPr algn="ctr"/>
            <a:r>
              <a:rPr lang="sk-SK" dirty="0" smtClean="0"/>
              <a:t>Podrobnejší obsah prednášky : </a:t>
            </a:r>
            <a:br>
              <a:rPr lang="sk-SK" dirty="0" smtClean="0"/>
            </a:br>
            <a:r>
              <a:rPr lang="sk-SK" sz="2000" dirty="0" smtClean="0"/>
              <a:t>prednáška sadá stiahnuť na stránke autora </a:t>
            </a:r>
            <a:r>
              <a:rPr lang="sk-SK" sz="2000" dirty="0" err="1" smtClean="0">
                <a:hlinkClick r:id="rId2"/>
              </a:rPr>
              <a:t>www.drpancik.sk</a:t>
            </a:r>
            <a:r>
              <a:rPr lang="sk-SK" sz="2000" dirty="0" smtClean="0"/>
              <a:t> v časti AKTIVITY a PROJEKTY</a:t>
            </a:r>
            <a:endParaRPr lang="sk-SK"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55000" lnSpcReduction="20000"/>
          </a:bodyPr>
          <a:lstStyle/>
          <a:p>
            <a:r>
              <a:rPr lang="en-US" b="1" dirty="0" err="1" smtClean="0"/>
              <a:t>Arduino</a:t>
            </a:r>
            <a:r>
              <a:rPr lang="en-US" dirty="0" smtClean="0"/>
              <a:t> is a popular </a:t>
            </a:r>
            <a:r>
              <a:rPr lang="en-US" dirty="0" smtClean="0">
                <a:hlinkClick r:id="rId2" action="ppaction://hlinkfile" tooltip="Open-source hardware"/>
              </a:rPr>
              <a:t>open-source</a:t>
            </a:r>
            <a:r>
              <a:rPr lang="en-US" dirty="0" smtClean="0"/>
              <a:t> </a:t>
            </a:r>
            <a:r>
              <a:rPr lang="en-US" dirty="0" smtClean="0">
                <a:hlinkClick r:id="rId3" action="ppaction://hlinkfile" tooltip="Single-board microcontroller"/>
              </a:rPr>
              <a:t>single-board microcontroller</a:t>
            </a:r>
            <a:r>
              <a:rPr lang="en-US" dirty="0" smtClean="0"/>
              <a:t>, descendant of the open-source </a:t>
            </a:r>
            <a:r>
              <a:rPr lang="en-US" dirty="0" smtClean="0">
                <a:hlinkClick r:id="rId4" action="ppaction://hlinkfile" tooltip="Wiring (development platform)"/>
              </a:rPr>
              <a:t>Wiring platform</a:t>
            </a:r>
            <a:r>
              <a:rPr lang="en-US" dirty="0" smtClean="0"/>
              <a:t>,</a:t>
            </a:r>
            <a:r>
              <a:rPr lang="en-US" baseline="30000" dirty="0" smtClean="0">
                <a:hlinkClick r:id="" action="ppaction://hlinkfile"/>
              </a:rPr>
              <a:t>[2][3]</a:t>
            </a:r>
            <a:r>
              <a:rPr lang="en-US" dirty="0" smtClean="0"/>
              <a:t> designed to make the process of using electronics in multidisciplinary projects more accessible. </a:t>
            </a:r>
            <a:endParaRPr lang="sk-SK" dirty="0" smtClean="0"/>
          </a:p>
          <a:p>
            <a:r>
              <a:rPr lang="en-US" b="1" dirty="0" smtClean="0"/>
              <a:t>The hardware </a:t>
            </a:r>
            <a:r>
              <a:rPr lang="en-US" dirty="0" smtClean="0"/>
              <a:t>consists of a simple open hardware design for the </a:t>
            </a:r>
            <a:r>
              <a:rPr lang="en-US" dirty="0" err="1" smtClean="0"/>
              <a:t>Arduino</a:t>
            </a:r>
            <a:r>
              <a:rPr lang="en-US" dirty="0" smtClean="0"/>
              <a:t> board with an </a:t>
            </a:r>
            <a:r>
              <a:rPr lang="en-US" dirty="0" smtClean="0">
                <a:hlinkClick r:id="rId5" action="ppaction://hlinkfile" tooltip="Atmel AVR"/>
              </a:rPr>
              <a:t>Atmel AVR</a:t>
            </a:r>
            <a:r>
              <a:rPr lang="en-US" dirty="0" smtClean="0"/>
              <a:t> processor and on-board </a:t>
            </a:r>
            <a:r>
              <a:rPr lang="en-US" dirty="0" smtClean="0">
                <a:hlinkClick r:id="rId6" action="ppaction://hlinkfile" tooltip="Input/output"/>
              </a:rPr>
              <a:t>input/output</a:t>
            </a:r>
            <a:r>
              <a:rPr lang="en-US" dirty="0" smtClean="0"/>
              <a:t> support. </a:t>
            </a:r>
            <a:endParaRPr lang="sk-SK" dirty="0" smtClean="0"/>
          </a:p>
          <a:p>
            <a:r>
              <a:rPr lang="en-US" dirty="0" smtClean="0"/>
              <a:t>The software consists of a standard programming language compiler and the </a:t>
            </a:r>
            <a:r>
              <a:rPr lang="en-US" dirty="0" smtClean="0">
                <a:hlinkClick r:id="rId7" action="ppaction://hlinkfile" tooltip="Boot loader"/>
              </a:rPr>
              <a:t>boot loader</a:t>
            </a:r>
            <a:r>
              <a:rPr lang="en-US" dirty="0" smtClean="0"/>
              <a:t> that runs on the board.</a:t>
            </a:r>
            <a:r>
              <a:rPr lang="en-US" baseline="30000" dirty="0" smtClean="0">
                <a:hlinkClick r:id="" action="ppaction://hlinkfile"/>
              </a:rPr>
              <a:t>[4]</a:t>
            </a:r>
            <a:endParaRPr lang="en-US" dirty="0" smtClean="0"/>
          </a:p>
          <a:p>
            <a:r>
              <a:rPr lang="en-US" b="1" dirty="0" err="1" smtClean="0"/>
              <a:t>Arduino</a:t>
            </a:r>
            <a:r>
              <a:rPr lang="en-US" b="1" dirty="0" smtClean="0"/>
              <a:t> hardware </a:t>
            </a:r>
            <a:r>
              <a:rPr lang="en-US" dirty="0" smtClean="0"/>
              <a:t>is programmed using a Wiring-based language (syntax and libraries), similar to </a:t>
            </a:r>
            <a:r>
              <a:rPr lang="en-US" dirty="0" smtClean="0">
                <a:hlinkClick r:id="rId8" action="ppaction://hlinkfile" tooltip="C++"/>
              </a:rPr>
              <a:t>C++</a:t>
            </a:r>
            <a:r>
              <a:rPr lang="en-US" dirty="0" smtClean="0"/>
              <a:t> with some slight simplifications and modifications, and a </a:t>
            </a:r>
            <a:r>
              <a:rPr lang="en-US" dirty="0" smtClean="0">
                <a:hlinkClick r:id="rId9" action="ppaction://hlinkfile" tooltip="Processing (programming language)"/>
              </a:rPr>
              <a:t>Processing</a:t>
            </a:r>
            <a:r>
              <a:rPr lang="en-US" dirty="0" smtClean="0"/>
              <a:t>-based </a:t>
            </a:r>
            <a:r>
              <a:rPr lang="en-US" dirty="0" smtClean="0">
                <a:hlinkClick r:id="rId10" action="ppaction://hlinkfile" tooltip="Integrated development environment"/>
              </a:rPr>
              <a:t>integrated development environment</a:t>
            </a:r>
            <a:r>
              <a:rPr lang="en-US" dirty="0" smtClean="0"/>
              <a:t>.</a:t>
            </a:r>
            <a:r>
              <a:rPr lang="en-US" baseline="30000" dirty="0" smtClean="0">
                <a:hlinkClick r:id="" action="ppaction://hlinkfile"/>
              </a:rPr>
              <a:t>[4]</a:t>
            </a:r>
            <a:endParaRPr lang="en-US" dirty="0" smtClean="0"/>
          </a:p>
          <a:p>
            <a:r>
              <a:rPr lang="en-US" dirty="0" smtClean="0"/>
              <a:t>Current versions can be purchased pre-assembled; hardware design information is available for those who would like to assemble an </a:t>
            </a:r>
            <a:r>
              <a:rPr lang="en-US" dirty="0" err="1" smtClean="0"/>
              <a:t>Arduino</a:t>
            </a:r>
            <a:r>
              <a:rPr lang="en-US" dirty="0" smtClean="0"/>
              <a:t> by hand. </a:t>
            </a:r>
            <a:endParaRPr lang="sk-SK" dirty="0" smtClean="0"/>
          </a:p>
          <a:p>
            <a:r>
              <a:rPr lang="en-US" dirty="0" smtClean="0"/>
              <a:t>Additionally, variations of the Italian-made </a:t>
            </a:r>
            <a:r>
              <a:rPr lang="en-US" dirty="0" err="1" smtClean="0"/>
              <a:t>Arduino</a:t>
            </a:r>
            <a:r>
              <a:rPr lang="en-US" dirty="0" smtClean="0"/>
              <a:t>—with varying levels of compatibility—have been released by third parties; some of them are programmed using the </a:t>
            </a:r>
            <a:r>
              <a:rPr lang="en-US" dirty="0" err="1" smtClean="0"/>
              <a:t>Arduino</a:t>
            </a:r>
            <a:r>
              <a:rPr lang="en-US" dirty="0" smtClean="0"/>
              <a:t> software.</a:t>
            </a:r>
          </a:p>
          <a:p>
            <a:r>
              <a:rPr lang="en-US" dirty="0" smtClean="0"/>
              <a:t>The </a:t>
            </a:r>
            <a:r>
              <a:rPr lang="en-US" dirty="0" err="1" smtClean="0"/>
              <a:t>Arduino</a:t>
            </a:r>
            <a:r>
              <a:rPr lang="en-US" dirty="0" smtClean="0"/>
              <a:t> project received an honorary mention in the Digital Communities category at the 2006 </a:t>
            </a:r>
            <a:r>
              <a:rPr lang="en-US" dirty="0" smtClean="0">
                <a:hlinkClick r:id="rId11" action="ppaction://hlinkfile" tooltip="Prix Ars Electronica"/>
              </a:rPr>
              <a:t>Prix </a:t>
            </a:r>
            <a:r>
              <a:rPr lang="en-US" dirty="0" err="1" smtClean="0">
                <a:hlinkClick r:id="rId11" action="ppaction://hlinkfile" tooltip="Prix Ars Electronica"/>
              </a:rPr>
              <a:t>Ars</a:t>
            </a:r>
            <a:r>
              <a:rPr lang="en-US" dirty="0" smtClean="0">
                <a:hlinkClick r:id="rId11" action="ppaction://hlinkfile" tooltip="Prix Ars Electronica"/>
              </a:rPr>
              <a:t> </a:t>
            </a:r>
            <a:r>
              <a:rPr lang="en-US" dirty="0" err="1" smtClean="0">
                <a:hlinkClick r:id="rId11" action="ppaction://hlinkfile" tooltip="Prix Ars Electronica"/>
              </a:rPr>
              <a:t>Electronica</a:t>
            </a:r>
            <a:r>
              <a:rPr lang="en-US" dirty="0" smtClean="0"/>
              <a:t>.</a:t>
            </a:r>
            <a:r>
              <a:rPr lang="en-US" baseline="30000" dirty="0" smtClean="0">
                <a:hlinkClick r:id="" action="ppaction://hlinkfile"/>
              </a:rPr>
              <a:t>[5][6]</a:t>
            </a:r>
            <a:endParaRPr lang="sk-SK" baseline="30000" dirty="0" smtClean="0"/>
          </a:p>
          <a:p>
            <a:r>
              <a:rPr lang="sk-SK" dirty="0" smtClean="0"/>
              <a:t>Oficiálna stránka :</a:t>
            </a:r>
          </a:p>
          <a:p>
            <a:pPr lvl="1"/>
            <a:r>
              <a:rPr lang="sk-SK" dirty="0" smtClean="0"/>
              <a:t>oficiálna stránka </a:t>
            </a:r>
            <a:r>
              <a:rPr lang="sk-SK" dirty="0" smtClean="0">
                <a:hlinkClick r:id="rId12"/>
              </a:rPr>
              <a:t>http://www.arduino.cc/</a:t>
            </a:r>
            <a:endParaRPr lang="sk-SK" dirty="0" smtClean="0"/>
          </a:p>
          <a:p>
            <a:pPr lvl="1"/>
            <a:r>
              <a:rPr lang="sk-SK" dirty="0" smtClean="0"/>
              <a:t>komunita </a:t>
            </a:r>
            <a:r>
              <a:rPr lang="sk-SK" dirty="0" smtClean="0">
                <a:hlinkClick r:id="rId13"/>
              </a:rPr>
              <a:t>http://arduino.org/</a:t>
            </a:r>
            <a:r>
              <a:rPr lang="sk-SK" dirty="0" smtClean="0"/>
              <a:t>,  </a:t>
            </a:r>
            <a:r>
              <a:rPr lang="sk-SK" dirty="0" err="1" smtClean="0">
                <a:hlinkClick r:id="rId14"/>
              </a:rPr>
              <a:t>www.arduino.com</a:t>
            </a:r>
            <a:endParaRPr lang="sk-SK" dirty="0" smtClean="0"/>
          </a:p>
          <a:p>
            <a:pPr lvl="1"/>
            <a:r>
              <a:rPr lang="sk-SK" dirty="0" smtClean="0"/>
              <a:t>Cit: http://en.wikipedia.org/wiki/Arduino</a:t>
            </a:r>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20</a:t>
            </a:fld>
            <a:endParaRPr lang="sk-SK"/>
          </a:p>
        </p:txBody>
      </p:sp>
      <p:sp>
        <p:nvSpPr>
          <p:cNvPr id="6" name="Nadpis 5"/>
          <p:cNvSpPr>
            <a:spLocks noGrp="1"/>
          </p:cNvSpPr>
          <p:nvPr>
            <p:ph type="title"/>
          </p:nvPr>
        </p:nvSpPr>
        <p:spPr/>
        <p:txBody>
          <a:bodyPr>
            <a:normAutofit/>
          </a:bodyPr>
          <a:lstStyle/>
          <a:p>
            <a:r>
              <a:rPr lang="sk-SK" dirty="0" smtClean="0"/>
              <a:t>ARDUINO </a:t>
            </a:r>
            <a:r>
              <a:rPr lang="sk-SK" sz="1600" dirty="0" smtClean="0"/>
              <a:t>(nar.*2005) </a:t>
            </a:r>
            <a:r>
              <a:rPr lang="sk-SK" dirty="0" smtClean="0"/>
              <a:t>na </a:t>
            </a:r>
            <a:r>
              <a:rPr lang="sk-SK" dirty="0" err="1" smtClean="0"/>
              <a:t>Wikipedii</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21</a:t>
            </a:fld>
            <a:endParaRPr lang="sk-SK"/>
          </a:p>
        </p:txBody>
      </p:sp>
      <p:sp>
        <p:nvSpPr>
          <p:cNvPr id="6" name="Nadpis 5"/>
          <p:cNvSpPr>
            <a:spLocks noGrp="1"/>
          </p:cNvSpPr>
          <p:nvPr>
            <p:ph type="title"/>
          </p:nvPr>
        </p:nvSpPr>
        <p:spPr/>
        <p:txBody>
          <a:bodyPr>
            <a:normAutofit/>
          </a:bodyPr>
          <a:lstStyle/>
          <a:p>
            <a:r>
              <a:rPr lang="sk-SK" dirty="0" smtClean="0"/>
              <a:t>Doska ARDUINO MEGA ADK </a:t>
            </a:r>
            <a:r>
              <a:rPr lang="sk-SK" sz="1800" dirty="0" smtClean="0"/>
              <a:t>(nar.*2012) </a:t>
            </a:r>
            <a:r>
              <a:rPr lang="sk-SK" sz="2000" dirty="0" smtClean="0"/>
              <a:t>http://arduino.cc/en/Main/ArduinoBoardADK</a:t>
            </a:r>
            <a:endParaRPr lang="sk-SK" dirty="0"/>
          </a:p>
        </p:txBody>
      </p:sp>
      <p:pic>
        <p:nvPicPr>
          <p:cNvPr id="7" name="Obrázok 6" descr="ArduinoADK_R3_Front.jpg"/>
          <p:cNvPicPr>
            <a:picLocks noChangeAspect="1"/>
          </p:cNvPicPr>
          <p:nvPr/>
        </p:nvPicPr>
        <p:blipFill>
          <a:blip r:embed="rId2" cstate="print"/>
          <a:stretch>
            <a:fillRect/>
          </a:stretch>
        </p:blipFill>
        <p:spPr>
          <a:xfrm>
            <a:off x="0" y="1600200"/>
            <a:ext cx="9144000" cy="445786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57200" y="1481328"/>
            <a:ext cx="8229600" cy="4309872"/>
          </a:xfrm>
        </p:spPr>
        <p:txBody>
          <a:bodyPr>
            <a:normAutofit fontScale="77500" lnSpcReduction="20000"/>
          </a:bodyPr>
          <a:lstStyle/>
          <a:p>
            <a:pPr marL="624078" indent="-514350">
              <a:buFont typeface="+mj-lt"/>
              <a:buAutoNum type="arabicPeriod"/>
            </a:pPr>
            <a:r>
              <a:rPr lang="sk-SK" dirty="0" err="1" smtClean="0"/>
              <a:t>Microcontroller</a:t>
            </a:r>
            <a:r>
              <a:rPr lang="sk-SK" dirty="0" smtClean="0"/>
              <a:t> ATMEL </a:t>
            </a:r>
            <a:r>
              <a:rPr lang="sk-SK" b="1" dirty="0" smtClean="0"/>
              <a:t>8-bit </a:t>
            </a:r>
            <a:r>
              <a:rPr lang="sk-SK" b="1" dirty="0" err="1" smtClean="0"/>
              <a:t>ATMega</a:t>
            </a:r>
            <a:r>
              <a:rPr lang="sk-SK" b="1" dirty="0" smtClean="0"/>
              <a:t> 2560,  cena : menej 10 Euro</a:t>
            </a:r>
          </a:p>
          <a:p>
            <a:pPr marL="624078" indent="-514350">
              <a:buFont typeface="+mj-lt"/>
              <a:buAutoNum type="arabicPeriod"/>
            </a:pPr>
            <a:r>
              <a:rPr lang="sk-SK" dirty="0" err="1" smtClean="0"/>
              <a:t>Operating</a:t>
            </a:r>
            <a:r>
              <a:rPr lang="sk-SK" dirty="0" smtClean="0"/>
              <a:t> Voltage5V</a:t>
            </a:r>
          </a:p>
          <a:p>
            <a:pPr marL="624078" indent="-514350">
              <a:buFont typeface="+mj-lt"/>
              <a:buAutoNum type="arabicPeriod"/>
            </a:pPr>
            <a:r>
              <a:rPr lang="sk-SK" dirty="0" err="1" smtClean="0"/>
              <a:t>Input</a:t>
            </a:r>
            <a:r>
              <a:rPr lang="sk-SK" dirty="0" smtClean="0"/>
              <a:t> </a:t>
            </a:r>
            <a:r>
              <a:rPr lang="sk-SK" dirty="0" err="1" smtClean="0"/>
              <a:t>Voltage</a:t>
            </a:r>
            <a:r>
              <a:rPr lang="sk-SK" dirty="0" smtClean="0"/>
              <a:t> (</a:t>
            </a:r>
            <a:r>
              <a:rPr lang="sk-SK" dirty="0" err="1" smtClean="0"/>
              <a:t>recommended</a:t>
            </a:r>
            <a:r>
              <a:rPr lang="sk-SK" dirty="0" smtClean="0"/>
              <a:t>)7-12V</a:t>
            </a:r>
          </a:p>
          <a:p>
            <a:pPr marL="624078" indent="-514350">
              <a:buFont typeface="+mj-lt"/>
              <a:buAutoNum type="arabicPeriod"/>
            </a:pPr>
            <a:r>
              <a:rPr lang="sk-SK" dirty="0" err="1" smtClean="0"/>
              <a:t>Input</a:t>
            </a:r>
            <a:r>
              <a:rPr lang="sk-SK" dirty="0" smtClean="0"/>
              <a:t> </a:t>
            </a:r>
            <a:r>
              <a:rPr lang="sk-SK" dirty="0" err="1" smtClean="0"/>
              <a:t>Voltage</a:t>
            </a:r>
            <a:r>
              <a:rPr lang="sk-SK" dirty="0" smtClean="0"/>
              <a:t> (</a:t>
            </a:r>
            <a:r>
              <a:rPr lang="sk-SK" dirty="0" err="1" smtClean="0"/>
              <a:t>limits</a:t>
            </a:r>
            <a:r>
              <a:rPr lang="sk-SK" dirty="0" smtClean="0"/>
              <a:t>)6-20V</a:t>
            </a:r>
          </a:p>
          <a:p>
            <a:pPr marL="624078" indent="-514350">
              <a:buFont typeface="+mj-lt"/>
              <a:buAutoNum type="arabicPeriod"/>
            </a:pPr>
            <a:r>
              <a:rPr lang="sk-SK" dirty="0" err="1" smtClean="0"/>
              <a:t>Digital</a:t>
            </a:r>
            <a:r>
              <a:rPr lang="sk-SK" dirty="0" smtClean="0"/>
              <a:t>  I/O Pins54 (</a:t>
            </a:r>
            <a:r>
              <a:rPr lang="sk-SK" dirty="0" err="1" smtClean="0"/>
              <a:t>of</a:t>
            </a:r>
            <a:r>
              <a:rPr lang="sk-SK" dirty="0" smtClean="0"/>
              <a:t> </a:t>
            </a:r>
            <a:r>
              <a:rPr lang="sk-SK" dirty="0" err="1" smtClean="0"/>
              <a:t>which</a:t>
            </a:r>
            <a:r>
              <a:rPr lang="sk-SK" dirty="0" smtClean="0"/>
              <a:t> 15 </a:t>
            </a:r>
            <a:r>
              <a:rPr lang="sk-SK" dirty="0" err="1" smtClean="0"/>
              <a:t>provide</a:t>
            </a:r>
            <a:r>
              <a:rPr lang="sk-SK" dirty="0" smtClean="0"/>
              <a:t> PWM </a:t>
            </a:r>
            <a:r>
              <a:rPr lang="sk-SK" dirty="0" err="1" smtClean="0"/>
              <a:t>output</a:t>
            </a:r>
            <a:r>
              <a:rPr lang="sk-SK" dirty="0" smtClean="0"/>
              <a:t>)</a:t>
            </a:r>
          </a:p>
          <a:p>
            <a:pPr marL="624078" indent="-514350">
              <a:buFont typeface="+mj-lt"/>
              <a:buAutoNum type="arabicPeriod"/>
            </a:pPr>
            <a:r>
              <a:rPr lang="sk-SK" dirty="0" err="1" smtClean="0"/>
              <a:t>Analog</a:t>
            </a:r>
            <a:r>
              <a:rPr lang="sk-SK" dirty="0" smtClean="0"/>
              <a:t> </a:t>
            </a:r>
            <a:r>
              <a:rPr lang="sk-SK" dirty="0" err="1" smtClean="0"/>
              <a:t>Input</a:t>
            </a:r>
            <a:r>
              <a:rPr lang="sk-SK" dirty="0" smtClean="0"/>
              <a:t> Pins16</a:t>
            </a:r>
          </a:p>
          <a:p>
            <a:pPr marL="624078" indent="-514350">
              <a:buFont typeface="+mj-lt"/>
              <a:buAutoNum type="arabicPeriod"/>
            </a:pPr>
            <a:r>
              <a:rPr lang="sk-SK" dirty="0" smtClean="0"/>
              <a:t>DC </a:t>
            </a:r>
            <a:r>
              <a:rPr lang="sk-SK" dirty="0" err="1" smtClean="0"/>
              <a:t>Current</a:t>
            </a:r>
            <a:r>
              <a:rPr lang="sk-SK" dirty="0" smtClean="0"/>
              <a:t> per I/O Pin40 </a:t>
            </a:r>
            <a:r>
              <a:rPr lang="sk-SK" dirty="0" err="1" smtClean="0"/>
              <a:t>mA</a:t>
            </a:r>
            <a:endParaRPr lang="sk-SK" dirty="0" smtClean="0"/>
          </a:p>
          <a:p>
            <a:pPr marL="624078" indent="-514350">
              <a:buFont typeface="+mj-lt"/>
              <a:buAutoNum type="arabicPeriod"/>
            </a:pPr>
            <a:r>
              <a:rPr lang="sk-SK" dirty="0" smtClean="0"/>
              <a:t>DC </a:t>
            </a:r>
            <a:r>
              <a:rPr lang="sk-SK" dirty="0" err="1" smtClean="0"/>
              <a:t>Current</a:t>
            </a:r>
            <a:r>
              <a:rPr lang="sk-SK" dirty="0" smtClean="0"/>
              <a:t> </a:t>
            </a:r>
            <a:r>
              <a:rPr lang="sk-SK" dirty="0" err="1" smtClean="0"/>
              <a:t>for</a:t>
            </a:r>
            <a:r>
              <a:rPr lang="sk-SK" dirty="0" smtClean="0"/>
              <a:t> 3.3V Pin50 </a:t>
            </a:r>
            <a:r>
              <a:rPr lang="sk-SK" dirty="0" err="1" smtClean="0"/>
              <a:t>mA</a:t>
            </a:r>
            <a:endParaRPr lang="sk-SK" dirty="0" smtClean="0"/>
          </a:p>
          <a:p>
            <a:pPr marL="624078" indent="-514350">
              <a:buFont typeface="+mj-lt"/>
              <a:buAutoNum type="arabicPeriod"/>
            </a:pPr>
            <a:r>
              <a:rPr lang="sk-SK" b="1" dirty="0" err="1" smtClean="0"/>
              <a:t>Flash</a:t>
            </a:r>
            <a:r>
              <a:rPr lang="sk-SK" b="1" dirty="0" smtClean="0"/>
              <a:t> Memory256 KB </a:t>
            </a:r>
            <a:r>
              <a:rPr lang="sk-SK" dirty="0" err="1" smtClean="0"/>
              <a:t>of</a:t>
            </a:r>
            <a:r>
              <a:rPr lang="sk-SK" dirty="0" smtClean="0"/>
              <a:t> </a:t>
            </a:r>
            <a:r>
              <a:rPr lang="sk-SK" dirty="0" err="1" smtClean="0"/>
              <a:t>which</a:t>
            </a:r>
            <a:r>
              <a:rPr lang="sk-SK" dirty="0" smtClean="0"/>
              <a:t> 8 KB </a:t>
            </a:r>
            <a:r>
              <a:rPr lang="sk-SK" dirty="0" err="1" smtClean="0"/>
              <a:t>used</a:t>
            </a:r>
            <a:r>
              <a:rPr lang="sk-SK" dirty="0" smtClean="0"/>
              <a:t> by</a:t>
            </a:r>
            <a:r>
              <a:rPr lang="sk-SK" b="1" dirty="0" smtClean="0">
                <a:solidFill>
                  <a:srgbClr val="FF0000"/>
                </a:solidFill>
              </a:rPr>
              <a:t> </a:t>
            </a:r>
            <a:r>
              <a:rPr lang="sk-SK" b="1" dirty="0" err="1" smtClean="0">
                <a:solidFill>
                  <a:srgbClr val="FF0000"/>
                </a:solidFill>
              </a:rPr>
              <a:t>bootloader</a:t>
            </a:r>
            <a:endParaRPr lang="sk-SK" b="1" dirty="0" smtClean="0">
              <a:solidFill>
                <a:srgbClr val="FF0000"/>
              </a:solidFill>
            </a:endParaRPr>
          </a:p>
          <a:p>
            <a:pPr marL="624078" indent="-514350">
              <a:buFont typeface="+mj-lt"/>
              <a:buAutoNum type="arabicPeriod"/>
            </a:pPr>
            <a:r>
              <a:rPr lang="sk-SK" b="1" dirty="0" smtClean="0"/>
              <a:t>SRAM 8 KB</a:t>
            </a:r>
          </a:p>
          <a:p>
            <a:pPr marL="624078" indent="-514350">
              <a:buFont typeface="+mj-lt"/>
              <a:buAutoNum type="arabicPeriod"/>
            </a:pPr>
            <a:r>
              <a:rPr lang="sk-SK" b="1" dirty="0" smtClean="0"/>
              <a:t>EEPROM 4 KB</a:t>
            </a:r>
          </a:p>
          <a:p>
            <a:pPr marL="624078" indent="-514350">
              <a:buFont typeface="+mj-lt"/>
              <a:buAutoNum type="arabicPeriod"/>
            </a:pPr>
            <a:r>
              <a:rPr lang="sk-SK" b="1" dirty="0" err="1" smtClean="0"/>
              <a:t>Clock</a:t>
            </a:r>
            <a:r>
              <a:rPr lang="sk-SK" b="1" dirty="0" smtClean="0"/>
              <a:t> Speed16 MHz</a:t>
            </a:r>
          </a:p>
          <a:p>
            <a:r>
              <a:rPr lang="sk-SK" dirty="0" smtClean="0"/>
              <a:t>Cit. http://arduino.cc/en/Main/ArduinoBoardADK</a:t>
            </a:r>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22</a:t>
            </a:fld>
            <a:endParaRPr lang="sk-SK"/>
          </a:p>
        </p:txBody>
      </p:sp>
      <p:sp>
        <p:nvSpPr>
          <p:cNvPr id="6" name="Nadpis 5"/>
          <p:cNvSpPr>
            <a:spLocks noGrp="1"/>
          </p:cNvSpPr>
          <p:nvPr>
            <p:ph type="title"/>
          </p:nvPr>
        </p:nvSpPr>
        <p:spPr/>
        <p:txBody>
          <a:bodyPr>
            <a:normAutofit/>
          </a:bodyPr>
          <a:lstStyle/>
          <a:p>
            <a:r>
              <a:rPr lang="sk-SK" dirty="0" smtClean="0"/>
              <a:t>Doska ARDUINO MEGA ADK </a:t>
            </a:r>
            <a:r>
              <a:rPr lang="sk-SK" sz="2700" dirty="0" smtClean="0"/>
              <a:t>Charakteristika : cena </a:t>
            </a:r>
            <a:r>
              <a:rPr lang="sk-SK" sz="2700" dirty="0" err="1" smtClean="0">
                <a:hlinkClick r:id="rId2"/>
              </a:rPr>
              <a:t>www.rlx.sk</a:t>
            </a:r>
            <a:r>
              <a:rPr lang="sk-SK" sz="2700" dirty="0" smtClean="0"/>
              <a:t> 60 Euro</a:t>
            </a:r>
            <a:endParaRPr lang="sk-SK"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85000" lnSpcReduction="20000"/>
          </a:bodyPr>
          <a:lstStyle/>
          <a:p>
            <a:r>
              <a:rPr lang="sk-SK" dirty="0" smtClean="0"/>
              <a:t>Skratka </a:t>
            </a:r>
            <a:r>
              <a:rPr lang="sk-SK" b="1" dirty="0" smtClean="0"/>
              <a:t>ADK </a:t>
            </a:r>
            <a:r>
              <a:rPr lang="sk-SK" dirty="0" smtClean="0"/>
              <a:t>– </a:t>
            </a:r>
            <a:r>
              <a:rPr lang="sk-SK" dirty="0" err="1" smtClean="0"/>
              <a:t>Android</a:t>
            </a:r>
            <a:r>
              <a:rPr lang="sk-SK" dirty="0" smtClean="0"/>
              <a:t> </a:t>
            </a:r>
            <a:r>
              <a:rPr lang="sk-SK" dirty="0" err="1" smtClean="0"/>
              <a:t>Development</a:t>
            </a:r>
            <a:r>
              <a:rPr lang="sk-SK" dirty="0" smtClean="0"/>
              <a:t> </a:t>
            </a:r>
            <a:r>
              <a:rPr lang="sk-SK" dirty="0" err="1" smtClean="0"/>
              <a:t>Kit</a:t>
            </a:r>
            <a:r>
              <a:rPr lang="sk-SK" dirty="0" smtClean="0"/>
              <a:t> </a:t>
            </a:r>
          </a:p>
          <a:p>
            <a:r>
              <a:rPr lang="sk-SK" dirty="0" smtClean="0"/>
              <a:t>Doska </a:t>
            </a:r>
            <a:r>
              <a:rPr lang="sk-SK" b="1" dirty="0" smtClean="0"/>
              <a:t>ARDUINO MEGA ADK </a:t>
            </a:r>
            <a:r>
              <a:rPr lang="sk-SK" dirty="0" smtClean="0"/>
              <a:t>má okrem</a:t>
            </a:r>
            <a:r>
              <a:rPr lang="sk-SK" b="1" dirty="0" smtClean="0"/>
              <a:t> USB </a:t>
            </a:r>
            <a:r>
              <a:rPr lang="sk-SK" b="1" dirty="0" err="1" smtClean="0"/>
              <a:t>slave</a:t>
            </a:r>
            <a:r>
              <a:rPr lang="sk-SK" b="1" dirty="0" smtClean="0"/>
              <a:t> </a:t>
            </a:r>
            <a:r>
              <a:rPr lang="sk-SK" b="1" dirty="0" err="1" smtClean="0"/>
              <a:t>port-u</a:t>
            </a:r>
            <a:r>
              <a:rPr lang="sk-SK" b="1" dirty="0" smtClean="0"/>
              <a:t> </a:t>
            </a:r>
            <a:r>
              <a:rPr lang="sk-SK" dirty="0" smtClean="0"/>
              <a:t>aj </a:t>
            </a:r>
            <a:r>
              <a:rPr lang="sk-SK" b="1" dirty="0" smtClean="0"/>
              <a:t>USB </a:t>
            </a:r>
            <a:r>
              <a:rPr lang="sk-SK" b="1" dirty="0" err="1" smtClean="0"/>
              <a:t>master</a:t>
            </a:r>
            <a:r>
              <a:rPr lang="sk-SK" b="1" dirty="0" smtClean="0"/>
              <a:t> port </a:t>
            </a:r>
            <a:r>
              <a:rPr lang="sk-SK" dirty="0" smtClean="0"/>
              <a:t>pre pripojenie k </a:t>
            </a:r>
            <a:r>
              <a:rPr lang="sk-SK" dirty="0" err="1" smtClean="0"/>
              <a:t>smartfónu</a:t>
            </a:r>
            <a:r>
              <a:rPr lang="sk-SK" dirty="0" smtClean="0"/>
              <a:t> s </a:t>
            </a:r>
            <a:r>
              <a:rPr lang="sk-SK" dirty="0" err="1" smtClean="0"/>
              <a:t>Androidom</a:t>
            </a:r>
            <a:r>
              <a:rPr lang="sk-SK" dirty="0" smtClean="0"/>
              <a:t> </a:t>
            </a:r>
          </a:p>
          <a:p>
            <a:r>
              <a:rPr lang="sk-SK" b="1" dirty="0" err="1" smtClean="0"/>
              <a:t>Pozn</a:t>
            </a:r>
            <a:r>
              <a:rPr lang="sk-SK" b="1" dirty="0" smtClean="0"/>
              <a:t> : </a:t>
            </a:r>
            <a:r>
              <a:rPr lang="sk-SK" dirty="0" smtClean="0"/>
              <a:t>USB je </a:t>
            </a:r>
            <a:r>
              <a:rPr lang="sk-SK" dirty="0" err="1" smtClean="0"/>
              <a:t>master</a:t>
            </a:r>
            <a:r>
              <a:rPr lang="sk-SK" dirty="0" smtClean="0"/>
              <a:t> </a:t>
            </a:r>
            <a:r>
              <a:rPr lang="sk-SK" dirty="0" err="1" smtClean="0"/>
              <a:t>slave</a:t>
            </a:r>
            <a:r>
              <a:rPr lang="sk-SK" dirty="0" smtClean="0"/>
              <a:t> zbernica</a:t>
            </a:r>
          </a:p>
          <a:p>
            <a:r>
              <a:rPr lang="sk-SK" dirty="0" err="1" smtClean="0"/>
              <a:t>Google</a:t>
            </a:r>
            <a:r>
              <a:rPr lang="sk-SK" dirty="0" smtClean="0"/>
              <a:t> toto pripojenie USB podporuje v operačnom systéme </a:t>
            </a:r>
            <a:r>
              <a:rPr lang="sk-SK" dirty="0" err="1" smtClean="0"/>
              <a:t>Android</a:t>
            </a:r>
            <a:r>
              <a:rPr lang="sk-SK" dirty="0" smtClean="0"/>
              <a:t>, čo umožňuje pripojiť </a:t>
            </a:r>
            <a:r>
              <a:rPr lang="sk-SK" dirty="0" err="1" smtClean="0"/>
              <a:t>smartfón</a:t>
            </a:r>
            <a:r>
              <a:rPr lang="sk-SK" dirty="0" smtClean="0"/>
              <a:t> s operačným systémom </a:t>
            </a:r>
            <a:r>
              <a:rPr lang="sk-SK" dirty="0" err="1" smtClean="0"/>
              <a:t>Android</a:t>
            </a:r>
            <a:r>
              <a:rPr lang="sk-SK" dirty="0" smtClean="0"/>
              <a:t> k doske </a:t>
            </a:r>
            <a:r>
              <a:rPr lang="sk-SK" dirty="0" err="1" smtClean="0"/>
              <a:t>Arduino</a:t>
            </a:r>
            <a:r>
              <a:rPr lang="sk-SK" dirty="0" smtClean="0"/>
              <a:t> cez USB – momentálne je to unikátna vlastnosť (t.j. </a:t>
            </a:r>
            <a:r>
              <a:rPr lang="sk-SK" dirty="0" err="1" smtClean="0"/>
              <a:t>pripojiteľnosť</a:t>
            </a:r>
            <a:r>
              <a:rPr lang="sk-SK" dirty="0" smtClean="0"/>
              <a:t> </a:t>
            </a:r>
            <a:r>
              <a:rPr lang="sk-SK" dirty="0" err="1" smtClean="0"/>
              <a:t>opoen</a:t>
            </a:r>
            <a:r>
              <a:rPr lang="sk-SK" dirty="0" smtClean="0"/>
              <a:t> </a:t>
            </a:r>
            <a:r>
              <a:rPr lang="sk-SK" dirty="0" err="1" smtClean="0"/>
              <a:t>source</a:t>
            </a:r>
            <a:r>
              <a:rPr lang="sk-SK" dirty="0" smtClean="0"/>
              <a:t> hardvéru na </a:t>
            </a:r>
            <a:r>
              <a:rPr lang="sk-SK" dirty="0" err="1" smtClean="0"/>
              <a:t>smartfón</a:t>
            </a:r>
            <a:r>
              <a:rPr lang="sk-SK" dirty="0" smtClean="0"/>
              <a:t>)</a:t>
            </a:r>
          </a:p>
          <a:p>
            <a:r>
              <a:rPr lang="sk-SK" dirty="0" smtClean="0"/>
              <a:t>Viď: </a:t>
            </a:r>
            <a:r>
              <a:rPr lang="sk-SK" dirty="0" smtClean="0">
                <a:hlinkClick r:id="rId2"/>
              </a:rPr>
              <a:t>http://developer.android.com/guide/topics/usb/adk.html</a:t>
            </a:r>
            <a:endParaRPr lang="sk-SK" dirty="0" smtClean="0"/>
          </a:p>
          <a:p>
            <a:r>
              <a:rPr lang="sk-SK" dirty="0" smtClean="0"/>
              <a:t> </a:t>
            </a:r>
          </a:p>
          <a:p>
            <a:endParaRPr lang="sk-SK" dirty="0" smtClean="0"/>
          </a:p>
          <a:p>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23</a:t>
            </a:fld>
            <a:endParaRPr lang="sk-SK"/>
          </a:p>
        </p:txBody>
      </p:sp>
      <p:sp>
        <p:nvSpPr>
          <p:cNvPr id="6" name="Nadpis 5"/>
          <p:cNvSpPr>
            <a:spLocks noGrp="1"/>
          </p:cNvSpPr>
          <p:nvPr>
            <p:ph type="title"/>
          </p:nvPr>
        </p:nvSpPr>
        <p:spPr/>
        <p:txBody>
          <a:bodyPr>
            <a:normAutofit fontScale="90000"/>
          </a:bodyPr>
          <a:lstStyle/>
          <a:p>
            <a:r>
              <a:rPr lang="sk-SK" sz="4000" b="0" dirty="0" smtClean="0">
                <a:effectLst/>
              </a:rPr>
              <a:t>Doska ARDUINO MEGA ADK a </a:t>
            </a:r>
            <a:r>
              <a:rPr lang="sk-SK" sz="4000" b="0" dirty="0" err="1" smtClean="0">
                <a:effectLst/>
              </a:rPr>
              <a:t>smartfóny</a:t>
            </a:r>
            <a:r>
              <a:rPr lang="sk-SK" sz="4000" b="0" dirty="0" smtClean="0">
                <a:effectLst/>
              </a:rPr>
              <a:t> s </a:t>
            </a:r>
            <a:r>
              <a:rPr lang="sk-SK" sz="4000" b="0" dirty="0" err="1" smtClean="0">
                <a:effectLst/>
              </a:rPr>
              <a:t>ANDROID-om</a:t>
            </a:r>
            <a:r>
              <a:rPr lang="sk-SK" sz="4000" b="0" dirty="0" smtClean="0">
                <a:effectLst/>
              </a:rPr>
              <a:t> (</a:t>
            </a:r>
            <a:r>
              <a:rPr lang="sk-SK" sz="4000" b="0" dirty="0" err="1" smtClean="0">
                <a:effectLst/>
              </a:rPr>
              <a:t>Google</a:t>
            </a:r>
            <a:r>
              <a:rPr lang="sk-SK" sz="4000" b="0" dirty="0" smtClean="0">
                <a:effectLst/>
              </a:rPr>
              <a:t>)</a:t>
            </a:r>
            <a:endParaRPr lang="sk-SK" b="0" dirty="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lnSpcReduction="10000"/>
          </a:bodyPr>
          <a:lstStyle/>
          <a:p>
            <a:r>
              <a:rPr lang="sk-SK" dirty="0" smtClean="0"/>
              <a:t>Chceme naprogramovať jednoduchú aplikáciu pre vnorený (</a:t>
            </a:r>
            <a:r>
              <a:rPr lang="sk-SK" dirty="0" err="1" smtClean="0"/>
              <a:t>embedded</a:t>
            </a:r>
            <a:r>
              <a:rPr lang="sk-SK" dirty="0" smtClean="0"/>
              <a:t>) systém v C++ </a:t>
            </a:r>
          </a:p>
          <a:p>
            <a:r>
              <a:rPr lang="sk-SK" dirty="0" smtClean="0"/>
              <a:t>Skúsme riadiť DC motorček z počítača po sériovej linke (v moderných notebookoch ju nahrádza  USB port)</a:t>
            </a:r>
          </a:p>
          <a:p>
            <a:r>
              <a:rPr lang="sk-SK" dirty="0" smtClean="0"/>
              <a:t> použijeme ARDUINO dosku MEGA ADK</a:t>
            </a:r>
          </a:p>
          <a:p>
            <a:r>
              <a:rPr lang="sk-SK" dirty="0" smtClean="0"/>
              <a:t> čo ešte potrebujeme ?  </a:t>
            </a:r>
          </a:p>
          <a:p>
            <a:pPr lvl="1"/>
            <a:r>
              <a:rPr lang="sk-SK" dirty="0" smtClean="0"/>
              <a:t>„silovú“ časť Motor </a:t>
            </a:r>
            <a:r>
              <a:rPr lang="sk-SK" dirty="0" err="1" smtClean="0"/>
              <a:t>shield</a:t>
            </a:r>
            <a:r>
              <a:rPr lang="sk-SK" dirty="0" smtClean="0"/>
              <a:t> – výkonová elektronika pre riadenie motoru</a:t>
            </a:r>
          </a:p>
          <a:p>
            <a:pPr lvl="1"/>
            <a:r>
              <a:rPr lang="sk-SK" dirty="0" smtClean="0"/>
              <a:t>„</a:t>
            </a:r>
            <a:r>
              <a:rPr lang="sk-SK" dirty="0" err="1" smtClean="0"/>
              <a:t>user</a:t>
            </a:r>
            <a:r>
              <a:rPr lang="sk-SK" dirty="0" smtClean="0"/>
              <a:t> </a:t>
            </a:r>
            <a:r>
              <a:rPr lang="sk-SK" dirty="0" err="1" smtClean="0"/>
              <a:t>interface</a:t>
            </a:r>
            <a:r>
              <a:rPr lang="sk-SK" dirty="0" smtClean="0"/>
              <a:t>“ LCD </a:t>
            </a:r>
            <a:r>
              <a:rPr lang="sk-SK" dirty="0" err="1" smtClean="0"/>
              <a:t>shield</a:t>
            </a:r>
            <a:r>
              <a:rPr lang="sk-SK" dirty="0" smtClean="0"/>
              <a:t> – LCD displej a </a:t>
            </a:r>
            <a:r>
              <a:rPr lang="sk-SK" dirty="0" err="1" smtClean="0"/>
              <a:t>tlačídlá</a:t>
            </a:r>
            <a:r>
              <a:rPr lang="sk-SK" dirty="0" smtClean="0"/>
              <a:t> </a:t>
            </a:r>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24</a:t>
            </a:fld>
            <a:endParaRPr lang="sk-SK"/>
          </a:p>
        </p:txBody>
      </p:sp>
      <p:sp>
        <p:nvSpPr>
          <p:cNvPr id="6" name="Nadpis 5"/>
          <p:cNvSpPr>
            <a:spLocks noGrp="1"/>
          </p:cNvSpPr>
          <p:nvPr>
            <p:ph type="title"/>
          </p:nvPr>
        </p:nvSpPr>
        <p:spPr/>
        <p:txBody>
          <a:bodyPr/>
          <a:lstStyle/>
          <a:p>
            <a:r>
              <a:rPr lang="sk-SK" dirty="0" smtClean="0"/>
              <a:t>Čo ešte potrebujeme ? </a:t>
            </a:r>
            <a:endParaRPr lang="sk-SK"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25</a:t>
            </a:fld>
            <a:endParaRPr lang="sk-SK"/>
          </a:p>
        </p:txBody>
      </p:sp>
      <p:sp>
        <p:nvSpPr>
          <p:cNvPr id="6" name="Nadpis 5"/>
          <p:cNvSpPr>
            <a:spLocks noGrp="1"/>
          </p:cNvSpPr>
          <p:nvPr>
            <p:ph type="title"/>
          </p:nvPr>
        </p:nvSpPr>
        <p:spPr/>
        <p:txBody>
          <a:bodyPr>
            <a:normAutofit fontScale="90000"/>
          </a:bodyPr>
          <a:lstStyle/>
          <a:p>
            <a:r>
              <a:rPr lang="sk-SK" dirty="0" err="1" smtClean="0"/>
              <a:t>Arduino</a:t>
            </a:r>
            <a:r>
              <a:rPr lang="sk-SK" dirty="0" smtClean="0"/>
              <a:t> Motor </a:t>
            </a:r>
            <a:r>
              <a:rPr lang="sk-SK" dirty="0" err="1" smtClean="0"/>
              <a:t>Shield</a:t>
            </a:r>
            <a:r>
              <a:rPr lang="sk-SK" dirty="0" smtClean="0"/>
              <a:t/>
            </a:r>
            <a:br>
              <a:rPr lang="sk-SK" dirty="0" smtClean="0"/>
            </a:br>
            <a:endParaRPr lang="sk-SK" dirty="0"/>
          </a:p>
        </p:txBody>
      </p:sp>
      <p:sp>
        <p:nvSpPr>
          <p:cNvPr id="7" name="Obdĺžnik 6"/>
          <p:cNvSpPr/>
          <p:nvPr/>
        </p:nvSpPr>
        <p:spPr>
          <a:xfrm>
            <a:off x="3505200" y="5715000"/>
            <a:ext cx="4572000" cy="646331"/>
          </a:xfrm>
          <a:prstGeom prst="rect">
            <a:avLst/>
          </a:prstGeom>
        </p:spPr>
        <p:txBody>
          <a:bodyPr>
            <a:spAutoFit/>
          </a:bodyPr>
          <a:lstStyle/>
          <a:p>
            <a:r>
              <a:rPr lang="sk-SK" dirty="0" smtClean="0"/>
              <a:t>http://www.rlx.sk/product.php?id_product=683</a:t>
            </a:r>
            <a:endParaRPr lang="sk-SK" dirty="0"/>
          </a:p>
        </p:txBody>
      </p:sp>
      <p:pic>
        <p:nvPicPr>
          <p:cNvPr id="9" name="Obrázok 8" descr="683-771-large.jpg"/>
          <p:cNvPicPr>
            <a:picLocks noChangeAspect="1"/>
          </p:cNvPicPr>
          <p:nvPr/>
        </p:nvPicPr>
        <p:blipFill>
          <a:blip r:embed="rId2" cstate="print"/>
          <a:stretch>
            <a:fillRect/>
          </a:stretch>
        </p:blipFill>
        <p:spPr>
          <a:xfrm>
            <a:off x="2209800" y="1066800"/>
            <a:ext cx="4038600" cy="4038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26</a:t>
            </a:fld>
            <a:endParaRPr lang="sk-SK"/>
          </a:p>
        </p:txBody>
      </p:sp>
      <p:sp>
        <p:nvSpPr>
          <p:cNvPr id="6" name="Nadpis 5"/>
          <p:cNvSpPr>
            <a:spLocks noGrp="1"/>
          </p:cNvSpPr>
          <p:nvPr>
            <p:ph type="title"/>
          </p:nvPr>
        </p:nvSpPr>
        <p:spPr/>
        <p:txBody>
          <a:bodyPr/>
          <a:lstStyle/>
          <a:p>
            <a:r>
              <a:rPr lang="sk-SK" dirty="0" err="1" smtClean="0"/>
              <a:t>Arduino</a:t>
            </a:r>
            <a:r>
              <a:rPr lang="sk-SK" dirty="0" smtClean="0"/>
              <a:t> LCD </a:t>
            </a:r>
            <a:r>
              <a:rPr lang="sk-SK" dirty="0" err="1" smtClean="0"/>
              <a:t>Shield</a:t>
            </a:r>
            <a:r>
              <a:rPr lang="sk-SK" dirty="0" smtClean="0"/>
              <a:t> </a:t>
            </a:r>
            <a:endParaRPr lang="sk-SK" dirty="0"/>
          </a:p>
        </p:txBody>
      </p:sp>
      <p:pic>
        <p:nvPicPr>
          <p:cNvPr id="7" name="Obrázok 6" descr="640-723-large.jpg"/>
          <p:cNvPicPr>
            <a:picLocks noChangeAspect="1"/>
          </p:cNvPicPr>
          <p:nvPr/>
        </p:nvPicPr>
        <p:blipFill>
          <a:blip r:embed="rId2" cstate="print"/>
          <a:stretch>
            <a:fillRect/>
          </a:stretch>
        </p:blipFill>
        <p:spPr>
          <a:xfrm>
            <a:off x="2514600" y="1295400"/>
            <a:ext cx="3790950" cy="3790950"/>
          </a:xfrm>
          <a:prstGeom prst="rect">
            <a:avLst/>
          </a:prstGeom>
        </p:spPr>
      </p:pic>
      <p:sp>
        <p:nvSpPr>
          <p:cNvPr id="8" name="BlokTextu 7"/>
          <p:cNvSpPr txBox="1"/>
          <p:nvPr/>
        </p:nvSpPr>
        <p:spPr>
          <a:xfrm>
            <a:off x="2819400" y="5334000"/>
            <a:ext cx="5626861" cy="369332"/>
          </a:xfrm>
          <a:prstGeom prst="rect">
            <a:avLst/>
          </a:prstGeom>
          <a:noFill/>
        </p:spPr>
        <p:txBody>
          <a:bodyPr wrap="none" rtlCol="0">
            <a:spAutoFit/>
          </a:bodyPr>
          <a:lstStyle/>
          <a:p>
            <a:r>
              <a:rPr lang="sk-SK" dirty="0" smtClean="0"/>
              <a:t>http://www.rlx.sk/product.php?id_product=640</a:t>
            </a:r>
            <a:endParaRPr lang="sk-S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27</a:t>
            </a:fld>
            <a:endParaRPr lang="sk-SK"/>
          </a:p>
        </p:txBody>
      </p:sp>
      <p:sp>
        <p:nvSpPr>
          <p:cNvPr id="6" name="Nadpis 5"/>
          <p:cNvSpPr>
            <a:spLocks noGrp="1"/>
          </p:cNvSpPr>
          <p:nvPr>
            <p:ph type="title"/>
          </p:nvPr>
        </p:nvSpPr>
        <p:spPr/>
        <p:txBody>
          <a:bodyPr/>
          <a:lstStyle/>
          <a:p>
            <a:endParaRPr lang="sk-SK"/>
          </a:p>
        </p:txBody>
      </p:sp>
      <p:pic>
        <p:nvPicPr>
          <p:cNvPr id="7" name="Obrázok 6" descr="120406 schematic arduino  ard_lcd216_rys.jpg"/>
          <p:cNvPicPr>
            <a:picLocks noChangeAspect="1"/>
          </p:cNvPicPr>
          <p:nvPr/>
        </p:nvPicPr>
        <p:blipFill>
          <a:blip r:embed="rId2" cstate="print"/>
          <a:stretch>
            <a:fillRect/>
          </a:stretch>
        </p:blipFill>
        <p:spPr>
          <a:xfrm>
            <a:off x="0" y="152400"/>
            <a:ext cx="9144000" cy="62983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28</a:t>
            </a:fld>
            <a:endParaRPr lang="sk-SK"/>
          </a:p>
        </p:txBody>
      </p:sp>
      <p:sp>
        <p:nvSpPr>
          <p:cNvPr id="6" name="Nadpis 5"/>
          <p:cNvSpPr>
            <a:spLocks noGrp="1"/>
          </p:cNvSpPr>
          <p:nvPr>
            <p:ph type="title"/>
          </p:nvPr>
        </p:nvSpPr>
        <p:spPr/>
        <p:txBody>
          <a:bodyPr/>
          <a:lstStyle/>
          <a:p>
            <a:r>
              <a:rPr lang="sk-SK" dirty="0" smtClean="0"/>
              <a:t>Programový kód ukážky 1</a:t>
            </a:r>
            <a:endParaRPr lang="sk-SK" dirty="0"/>
          </a:p>
        </p:txBody>
      </p:sp>
      <p:sp>
        <p:nvSpPr>
          <p:cNvPr id="7" name="BlokTextu 6"/>
          <p:cNvSpPr txBox="1"/>
          <p:nvPr/>
        </p:nvSpPr>
        <p:spPr>
          <a:xfrm>
            <a:off x="914400" y="1676400"/>
            <a:ext cx="7848600" cy="2462213"/>
          </a:xfrm>
          <a:prstGeom prst="rect">
            <a:avLst/>
          </a:prstGeom>
          <a:noFill/>
        </p:spPr>
        <p:txBody>
          <a:bodyPr wrap="square" rtlCol="0">
            <a:spAutoFit/>
          </a:bodyPr>
          <a:lstStyle/>
          <a:p>
            <a:endParaRPr lang="sk-SK" sz="1400" dirty="0" smtClean="0"/>
          </a:p>
          <a:p>
            <a:r>
              <a:rPr lang="sk-SK" sz="1400" dirty="0" err="1" smtClean="0"/>
              <a:t>void</a:t>
            </a:r>
            <a:r>
              <a:rPr lang="sk-SK" sz="1400" dirty="0" smtClean="0"/>
              <a:t> </a:t>
            </a:r>
            <a:r>
              <a:rPr lang="sk-SK" sz="1400" dirty="0" err="1" smtClean="0"/>
              <a:t>setup</a:t>
            </a:r>
            <a:r>
              <a:rPr lang="sk-SK" sz="1400" dirty="0" smtClean="0"/>
              <a:t>() //</a:t>
            </a:r>
            <a:r>
              <a:rPr lang="sk-SK" sz="1400" dirty="0" err="1" smtClean="0"/>
              <a:t>incializacna</a:t>
            </a:r>
            <a:r>
              <a:rPr lang="sk-SK" sz="1400" dirty="0" smtClean="0"/>
              <a:t> </a:t>
            </a:r>
            <a:r>
              <a:rPr lang="sk-SK" sz="1400" dirty="0" err="1" smtClean="0"/>
              <a:t>cast</a:t>
            </a:r>
            <a:endParaRPr lang="sk-SK" sz="1400" dirty="0" smtClean="0"/>
          </a:p>
          <a:p>
            <a:r>
              <a:rPr lang="sk-SK" sz="1400" dirty="0" smtClean="0"/>
              <a:t>{</a:t>
            </a:r>
          </a:p>
          <a:p>
            <a:r>
              <a:rPr lang="sk-SK" sz="1400" dirty="0" smtClean="0"/>
              <a:t>  </a:t>
            </a:r>
            <a:r>
              <a:rPr lang="sk-SK" sz="1400" dirty="0" err="1" smtClean="0"/>
              <a:t>Serial.begin</a:t>
            </a:r>
            <a:r>
              <a:rPr lang="sk-SK" sz="1400" dirty="0" smtClean="0"/>
              <a:t>(9600); // </a:t>
            </a:r>
            <a:r>
              <a:rPr lang="sk-SK" sz="1400" dirty="0" err="1" smtClean="0"/>
              <a:t>inicializacia</a:t>
            </a:r>
            <a:r>
              <a:rPr lang="sk-SK" sz="1400" dirty="0" smtClean="0"/>
              <a:t> </a:t>
            </a:r>
            <a:r>
              <a:rPr lang="sk-SK" sz="1400" dirty="0" err="1" smtClean="0"/>
              <a:t>seriovej</a:t>
            </a:r>
            <a:r>
              <a:rPr lang="sk-SK" sz="1400" dirty="0" smtClean="0"/>
              <a:t> </a:t>
            </a:r>
            <a:r>
              <a:rPr lang="sk-SK" sz="1400" dirty="0" err="1" smtClean="0"/>
              <a:t>komuniakcie</a:t>
            </a:r>
            <a:r>
              <a:rPr lang="sk-SK" sz="1400" dirty="0" smtClean="0"/>
              <a:t> na 9600 </a:t>
            </a:r>
            <a:r>
              <a:rPr lang="sk-SK" sz="1400" dirty="0" err="1" smtClean="0"/>
              <a:t>baudov</a:t>
            </a:r>
            <a:endParaRPr lang="sk-SK" sz="1400" dirty="0" smtClean="0"/>
          </a:p>
          <a:p>
            <a:r>
              <a:rPr lang="sk-SK" sz="1400" dirty="0" smtClean="0"/>
              <a:t>  </a:t>
            </a:r>
            <a:r>
              <a:rPr lang="sk-SK" sz="1400" dirty="0" err="1" smtClean="0"/>
              <a:t>pinMode</a:t>
            </a:r>
            <a:r>
              <a:rPr lang="sk-SK" sz="1400" dirty="0" smtClean="0"/>
              <a:t>(10, OUTPUT); //</a:t>
            </a:r>
            <a:r>
              <a:rPr lang="sk-SK" sz="1400" dirty="0" err="1" smtClean="0"/>
              <a:t>pin</a:t>
            </a:r>
            <a:r>
              <a:rPr lang="sk-SK" sz="1400" dirty="0" smtClean="0"/>
              <a:t> 12, </a:t>
            </a:r>
            <a:r>
              <a:rPr lang="sk-SK" sz="1400" dirty="0" err="1" smtClean="0"/>
              <a:t>vystup</a:t>
            </a:r>
            <a:r>
              <a:rPr lang="sk-SK" sz="1400" dirty="0" smtClean="0"/>
              <a:t>, motor PWM (0...255)</a:t>
            </a:r>
          </a:p>
          <a:p>
            <a:r>
              <a:rPr lang="sk-SK" sz="1400" dirty="0" smtClean="0"/>
              <a:t>  </a:t>
            </a:r>
            <a:r>
              <a:rPr lang="sk-SK" sz="1400" dirty="0" err="1" smtClean="0"/>
              <a:t>pinMode</a:t>
            </a:r>
            <a:r>
              <a:rPr lang="sk-SK" sz="1400" dirty="0" smtClean="0"/>
              <a:t>(12, OUTPUT);  //</a:t>
            </a:r>
            <a:r>
              <a:rPr lang="sk-SK" sz="1400" dirty="0" err="1" smtClean="0"/>
              <a:t>pin</a:t>
            </a:r>
            <a:r>
              <a:rPr lang="sk-SK" sz="1400" dirty="0" smtClean="0"/>
              <a:t> 10, </a:t>
            </a:r>
            <a:r>
              <a:rPr lang="sk-SK" sz="1400" dirty="0" err="1" smtClean="0"/>
              <a:t>vystup</a:t>
            </a:r>
            <a:r>
              <a:rPr lang="sk-SK" sz="1400" dirty="0" smtClean="0"/>
              <a:t>, motor DIRECTION</a:t>
            </a:r>
          </a:p>
          <a:p>
            <a:r>
              <a:rPr lang="sk-SK" sz="1400" dirty="0" smtClean="0"/>
              <a:t>}</a:t>
            </a:r>
          </a:p>
          <a:p>
            <a:endParaRPr lang="sk-SK" sz="1400" dirty="0" smtClean="0"/>
          </a:p>
          <a:p>
            <a:r>
              <a:rPr lang="sk-SK" sz="1400" dirty="0" smtClean="0"/>
              <a:t>/* ========================================================================== */</a:t>
            </a:r>
            <a:endParaRPr lang="sk-SK"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29</a:t>
            </a:fld>
            <a:endParaRPr lang="sk-SK"/>
          </a:p>
        </p:txBody>
      </p:sp>
      <p:sp>
        <p:nvSpPr>
          <p:cNvPr id="6" name="Nadpis 5"/>
          <p:cNvSpPr>
            <a:spLocks noGrp="1"/>
          </p:cNvSpPr>
          <p:nvPr>
            <p:ph type="title"/>
          </p:nvPr>
        </p:nvSpPr>
        <p:spPr/>
        <p:txBody>
          <a:bodyPr/>
          <a:lstStyle/>
          <a:p>
            <a:r>
              <a:rPr lang="sk-SK" dirty="0" smtClean="0"/>
              <a:t>Programový kód ukážky 2.</a:t>
            </a:r>
            <a:endParaRPr lang="sk-SK" dirty="0"/>
          </a:p>
        </p:txBody>
      </p:sp>
      <p:sp>
        <p:nvSpPr>
          <p:cNvPr id="7" name="BlokTextu 6"/>
          <p:cNvSpPr txBox="1"/>
          <p:nvPr/>
        </p:nvSpPr>
        <p:spPr>
          <a:xfrm>
            <a:off x="533400" y="1447800"/>
            <a:ext cx="8305800" cy="5078313"/>
          </a:xfrm>
          <a:prstGeom prst="rect">
            <a:avLst/>
          </a:prstGeom>
          <a:noFill/>
        </p:spPr>
        <p:txBody>
          <a:bodyPr wrap="square" rtlCol="0">
            <a:spAutoFit/>
          </a:bodyPr>
          <a:lstStyle/>
          <a:p>
            <a:r>
              <a:rPr lang="sk-SK" sz="1050" dirty="0" smtClean="0"/>
              <a:t>/* ========================================================================== */</a:t>
            </a:r>
          </a:p>
          <a:p>
            <a:r>
              <a:rPr lang="sk-SK" sz="1050" dirty="0" err="1" smtClean="0"/>
              <a:t>int</a:t>
            </a:r>
            <a:r>
              <a:rPr lang="sk-SK" sz="1050" dirty="0" smtClean="0"/>
              <a:t> </a:t>
            </a:r>
            <a:r>
              <a:rPr lang="sk-SK" sz="1050" dirty="0" err="1" smtClean="0"/>
              <a:t>readNumber</a:t>
            </a:r>
            <a:r>
              <a:rPr lang="sk-SK" sz="1050" dirty="0" smtClean="0"/>
              <a:t>(</a:t>
            </a:r>
            <a:r>
              <a:rPr lang="sk-SK" sz="1050" dirty="0" err="1" smtClean="0"/>
              <a:t>void</a:t>
            </a:r>
            <a:r>
              <a:rPr lang="sk-SK" sz="1050" dirty="0" smtClean="0"/>
              <a:t>)</a:t>
            </a:r>
          </a:p>
          <a:p>
            <a:r>
              <a:rPr lang="sk-SK" sz="1050" dirty="0" smtClean="0"/>
              <a:t>// funkcia </a:t>
            </a:r>
            <a:r>
              <a:rPr lang="sk-SK" sz="1050" dirty="0" err="1" smtClean="0"/>
              <a:t>readNumber</a:t>
            </a:r>
            <a:r>
              <a:rPr lang="sk-SK" sz="1050" dirty="0" smtClean="0"/>
              <a:t>(</a:t>
            </a:r>
            <a:r>
              <a:rPr lang="sk-SK" sz="1050" dirty="0" err="1" smtClean="0"/>
              <a:t>void</a:t>
            </a:r>
            <a:r>
              <a:rPr lang="sk-SK" sz="1050" dirty="0" smtClean="0"/>
              <a:t>) </a:t>
            </a:r>
            <a:r>
              <a:rPr lang="sk-SK" sz="1050" dirty="0" err="1" smtClean="0"/>
              <a:t>asynchronne</a:t>
            </a:r>
            <a:r>
              <a:rPr lang="sk-SK" sz="1050" dirty="0" smtClean="0"/>
              <a:t> </a:t>
            </a:r>
            <a:r>
              <a:rPr lang="sk-SK" sz="1050" dirty="0" err="1" smtClean="0"/>
              <a:t>precita</a:t>
            </a:r>
            <a:r>
              <a:rPr lang="sk-SK" sz="1050" dirty="0" smtClean="0"/>
              <a:t> zo </a:t>
            </a:r>
            <a:r>
              <a:rPr lang="sk-SK" sz="1050" dirty="0" err="1" smtClean="0"/>
              <a:t>seriovej</a:t>
            </a:r>
            <a:r>
              <a:rPr lang="sk-SK" sz="1050" dirty="0" smtClean="0"/>
              <a:t> linky znak a </a:t>
            </a:r>
            <a:r>
              <a:rPr lang="sk-SK" sz="1050" dirty="0" err="1" smtClean="0"/>
              <a:t>vrati</a:t>
            </a:r>
            <a:r>
              <a:rPr lang="sk-SK" sz="1050" dirty="0" smtClean="0"/>
              <a:t> ho </a:t>
            </a:r>
          </a:p>
          <a:p>
            <a:r>
              <a:rPr lang="sk-SK" sz="1050" dirty="0" smtClean="0"/>
              <a:t>// </a:t>
            </a:r>
            <a:r>
              <a:rPr lang="sk-SK" sz="1050" dirty="0" err="1" smtClean="0"/>
              <a:t>citanie</a:t>
            </a:r>
            <a:r>
              <a:rPr lang="sk-SK" sz="1050" dirty="0" smtClean="0"/>
              <a:t> prebehne len vtedy ak je znak </a:t>
            </a:r>
            <a:r>
              <a:rPr lang="sk-SK" sz="1050" dirty="0" err="1" smtClean="0"/>
              <a:t>prijaty</a:t>
            </a:r>
            <a:endParaRPr lang="sk-SK" sz="1050" dirty="0" smtClean="0"/>
          </a:p>
          <a:p>
            <a:r>
              <a:rPr lang="sk-SK" sz="1050" dirty="0" smtClean="0"/>
              <a:t>{</a:t>
            </a:r>
          </a:p>
          <a:p>
            <a:r>
              <a:rPr lang="sk-SK" sz="1050" dirty="0" smtClean="0"/>
              <a:t>  byte </a:t>
            </a:r>
            <a:r>
              <a:rPr lang="sk-SK" sz="1050" dirty="0" err="1" smtClean="0"/>
              <a:t>readByte</a:t>
            </a:r>
            <a:r>
              <a:rPr lang="sk-SK" sz="1050" dirty="0" smtClean="0"/>
              <a:t> = 0;</a:t>
            </a:r>
          </a:p>
          <a:p>
            <a:r>
              <a:rPr lang="sk-SK" sz="1050" dirty="0" smtClean="0"/>
              <a:t>  </a:t>
            </a:r>
            <a:r>
              <a:rPr lang="sk-SK" sz="1050" dirty="0" err="1" smtClean="0"/>
              <a:t>int</a:t>
            </a:r>
            <a:r>
              <a:rPr lang="sk-SK" sz="1050" dirty="0" smtClean="0"/>
              <a:t> </a:t>
            </a:r>
            <a:r>
              <a:rPr lang="sk-SK" sz="1050" dirty="0" err="1" smtClean="0"/>
              <a:t>number</a:t>
            </a:r>
            <a:r>
              <a:rPr lang="sk-SK" sz="1050" dirty="0" smtClean="0"/>
              <a:t> = 0;</a:t>
            </a:r>
          </a:p>
          <a:p>
            <a:endParaRPr lang="sk-SK" sz="1050" dirty="0" smtClean="0"/>
          </a:p>
          <a:p>
            <a:r>
              <a:rPr lang="sk-SK" sz="1050" dirty="0" smtClean="0"/>
              <a:t>  </a:t>
            </a:r>
            <a:r>
              <a:rPr lang="sk-SK" sz="1050" dirty="0" err="1" smtClean="0"/>
              <a:t>while</a:t>
            </a:r>
            <a:r>
              <a:rPr lang="sk-SK" sz="1050" dirty="0" smtClean="0"/>
              <a:t>(1) //</a:t>
            </a:r>
            <a:r>
              <a:rPr lang="sk-SK" sz="1050" dirty="0" err="1" smtClean="0"/>
              <a:t>nekonecna</a:t>
            </a:r>
            <a:r>
              <a:rPr lang="sk-SK" sz="1050" dirty="0" smtClean="0"/>
              <a:t> </a:t>
            </a:r>
            <a:r>
              <a:rPr lang="sk-SK" sz="1050" dirty="0" err="1" smtClean="0"/>
              <a:t>slucka</a:t>
            </a:r>
            <a:endParaRPr lang="sk-SK" sz="1050" dirty="0" smtClean="0"/>
          </a:p>
          <a:p>
            <a:r>
              <a:rPr lang="sk-SK" sz="1050" dirty="0" smtClean="0"/>
              <a:t>  {</a:t>
            </a:r>
          </a:p>
          <a:p>
            <a:r>
              <a:rPr lang="sk-SK" sz="1050" dirty="0" smtClean="0"/>
              <a:t>    </a:t>
            </a:r>
            <a:r>
              <a:rPr lang="sk-SK" sz="1050" dirty="0" err="1" smtClean="0"/>
              <a:t>if</a:t>
            </a:r>
            <a:r>
              <a:rPr lang="sk-SK" sz="1050" dirty="0" smtClean="0"/>
              <a:t>(</a:t>
            </a:r>
            <a:r>
              <a:rPr lang="sk-SK" sz="1050" dirty="0" err="1" smtClean="0"/>
              <a:t>Serial.available</a:t>
            </a:r>
            <a:r>
              <a:rPr lang="sk-SK" sz="1050" dirty="0" smtClean="0"/>
              <a:t>() &gt; 0)  //test </a:t>
            </a:r>
            <a:r>
              <a:rPr lang="sk-SK" sz="1050" dirty="0" err="1" smtClean="0"/>
              <a:t>ci</a:t>
            </a:r>
            <a:r>
              <a:rPr lang="sk-SK" sz="1050" dirty="0" smtClean="0"/>
              <a:t> je znak </a:t>
            </a:r>
            <a:r>
              <a:rPr lang="sk-SK" sz="1050" dirty="0" err="1" smtClean="0"/>
              <a:t>prijaty</a:t>
            </a:r>
            <a:endParaRPr lang="sk-SK" sz="1050" dirty="0" smtClean="0"/>
          </a:p>
          <a:p>
            <a:r>
              <a:rPr lang="sk-SK" sz="1050" dirty="0" smtClean="0"/>
              <a:t>    {</a:t>
            </a:r>
          </a:p>
          <a:p>
            <a:r>
              <a:rPr lang="sk-SK" sz="1050" dirty="0" smtClean="0"/>
              <a:t>      </a:t>
            </a:r>
            <a:r>
              <a:rPr lang="sk-SK" sz="1050" dirty="0" err="1" smtClean="0"/>
              <a:t>readByte</a:t>
            </a:r>
            <a:r>
              <a:rPr lang="sk-SK" sz="1050" dirty="0" smtClean="0"/>
              <a:t> = </a:t>
            </a:r>
            <a:r>
              <a:rPr lang="sk-SK" sz="1050" dirty="0" err="1" smtClean="0"/>
              <a:t>Serial.read</a:t>
            </a:r>
            <a:r>
              <a:rPr lang="sk-SK" sz="1050" dirty="0" smtClean="0"/>
              <a:t>();</a:t>
            </a:r>
          </a:p>
          <a:p>
            <a:r>
              <a:rPr lang="sk-SK" sz="1050" dirty="0" smtClean="0"/>
              <a:t>      </a:t>
            </a:r>
            <a:r>
              <a:rPr lang="sk-SK" sz="1050" dirty="0" err="1" smtClean="0"/>
              <a:t>if</a:t>
            </a:r>
            <a:r>
              <a:rPr lang="sk-SK" sz="1050" dirty="0" smtClean="0"/>
              <a:t>(</a:t>
            </a:r>
            <a:r>
              <a:rPr lang="sk-SK" sz="1050" dirty="0" err="1" smtClean="0"/>
              <a:t>readByte</a:t>
            </a:r>
            <a:r>
              <a:rPr lang="sk-SK" sz="1050" dirty="0" smtClean="0"/>
              <a:t> != 10 &amp;&amp; </a:t>
            </a:r>
            <a:r>
              <a:rPr lang="sk-SK" sz="1050" dirty="0" err="1" smtClean="0"/>
              <a:t>readByte</a:t>
            </a:r>
            <a:r>
              <a:rPr lang="sk-SK" sz="1050" dirty="0" smtClean="0"/>
              <a:t> != 13) //spracovanie </a:t>
            </a:r>
            <a:r>
              <a:rPr lang="sk-SK" sz="1050" dirty="0" err="1" smtClean="0"/>
              <a:t>prijateho</a:t>
            </a:r>
            <a:r>
              <a:rPr lang="sk-SK" sz="1050" dirty="0" smtClean="0"/>
              <a:t> znaku</a:t>
            </a:r>
          </a:p>
          <a:p>
            <a:r>
              <a:rPr lang="sk-SK" sz="1050" dirty="0" smtClean="0"/>
              <a:t>      {</a:t>
            </a:r>
          </a:p>
          <a:p>
            <a:r>
              <a:rPr lang="sk-SK" sz="1050" dirty="0" smtClean="0"/>
              <a:t>        </a:t>
            </a:r>
            <a:r>
              <a:rPr lang="sk-SK" sz="1050" dirty="0" err="1" smtClean="0"/>
              <a:t>Serial.print</a:t>
            </a:r>
            <a:r>
              <a:rPr lang="sk-SK" sz="1050" dirty="0" smtClean="0"/>
              <a:t>((</a:t>
            </a:r>
            <a:r>
              <a:rPr lang="sk-SK" sz="1050" dirty="0" err="1" smtClean="0"/>
              <a:t>char</a:t>
            </a:r>
            <a:r>
              <a:rPr lang="sk-SK" sz="1050" dirty="0" smtClean="0"/>
              <a:t>)</a:t>
            </a:r>
            <a:r>
              <a:rPr lang="sk-SK" sz="1050" dirty="0" err="1" smtClean="0"/>
              <a:t>readByte</a:t>
            </a:r>
            <a:r>
              <a:rPr lang="sk-SK" sz="1050" dirty="0" smtClean="0"/>
              <a:t>); //</a:t>
            </a:r>
            <a:r>
              <a:rPr lang="sk-SK" sz="1050" dirty="0" err="1" smtClean="0"/>
              <a:t>vypis</a:t>
            </a:r>
            <a:r>
              <a:rPr lang="sk-SK" sz="1050" dirty="0" smtClean="0"/>
              <a:t> </a:t>
            </a:r>
            <a:r>
              <a:rPr lang="sk-SK" sz="1050" dirty="0" err="1" smtClean="0"/>
              <a:t>prijateho</a:t>
            </a:r>
            <a:r>
              <a:rPr lang="sk-SK" sz="1050" dirty="0" smtClean="0"/>
              <a:t> znaku</a:t>
            </a:r>
          </a:p>
          <a:p>
            <a:r>
              <a:rPr lang="sk-SK" sz="1050" dirty="0" smtClean="0"/>
              <a:t>        </a:t>
            </a:r>
            <a:r>
              <a:rPr lang="sk-SK" sz="1050" dirty="0" err="1" smtClean="0"/>
              <a:t>number</a:t>
            </a:r>
            <a:r>
              <a:rPr lang="sk-SK" sz="1050" dirty="0" smtClean="0"/>
              <a:t> *= 10;</a:t>
            </a:r>
          </a:p>
          <a:p>
            <a:r>
              <a:rPr lang="sk-SK" sz="1050" dirty="0" smtClean="0"/>
              <a:t>        </a:t>
            </a:r>
            <a:r>
              <a:rPr lang="sk-SK" sz="1050" dirty="0" err="1" smtClean="0"/>
              <a:t>number</a:t>
            </a:r>
            <a:r>
              <a:rPr lang="sk-SK" sz="1050" dirty="0" smtClean="0"/>
              <a:t> += </a:t>
            </a:r>
            <a:r>
              <a:rPr lang="sk-SK" sz="1050" dirty="0" err="1" smtClean="0"/>
              <a:t>readByte</a:t>
            </a:r>
            <a:r>
              <a:rPr lang="sk-SK" sz="1050" dirty="0" smtClean="0"/>
              <a:t> - '0';</a:t>
            </a:r>
          </a:p>
          <a:p>
            <a:r>
              <a:rPr lang="sk-SK" sz="1050" dirty="0" smtClean="0"/>
              <a:t>      }</a:t>
            </a:r>
          </a:p>
          <a:p>
            <a:r>
              <a:rPr lang="sk-SK" sz="1050" dirty="0" smtClean="0"/>
              <a:t>      </a:t>
            </a:r>
            <a:r>
              <a:rPr lang="sk-SK" sz="1050" dirty="0" err="1" smtClean="0"/>
              <a:t>else</a:t>
            </a:r>
            <a:endParaRPr lang="sk-SK" sz="1050" dirty="0" smtClean="0"/>
          </a:p>
          <a:p>
            <a:r>
              <a:rPr lang="sk-SK" sz="1050" dirty="0" smtClean="0"/>
              <a:t>      {</a:t>
            </a:r>
          </a:p>
          <a:p>
            <a:r>
              <a:rPr lang="sk-SK" sz="1050" dirty="0" smtClean="0"/>
              <a:t>        break; //znak nebol </a:t>
            </a:r>
            <a:r>
              <a:rPr lang="sk-SK" sz="1050" dirty="0" err="1" smtClean="0"/>
              <a:t>prijaty</a:t>
            </a:r>
            <a:r>
              <a:rPr lang="sk-SK" sz="1050" dirty="0" smtClean="0"/>
              <a:t> - koniec </a:t>
            </a:r>
            <a:r>
              <a:rPr lang="sk-SK" sz="1050" dirty="0" err="1" smtClean="0"/>
              <a:t>nekonecnej</a:t>
            </a:r>
            <a:r>
              <a:rPr lang="sk-SK" sz="1050" dirty="0" smtClean="0"/>
              <a:t> </a:t>
            </a:r>
            <a:r>
              <a:rPr lang="sk-SK" sz="1050" dirty="0" err="1" smtClean="0"/>
              <a:t>slucky</a:t>
            </a:r>
            <a:endParaRPr lang="sk-SK" sz="1050" dirty="0" smtClean="0"/>
          </a:p>
          <a:p>
            <a:r>
              <a:rPr lang="sk-SK" sz="1050" dirty="0" smtClean="0"/>
              <a:t>      }</a:t>
            </a:r>
          </a:p>
          <a:p>
            <a:r>
              <a:rPr lang="sk-SK" sz="1050" dirty="0" smtClean="0"/>
              <a:t>    }</a:t>
            </a:r>
          </a:p>
          <a:p>
            <a:r>
              <a:rPr lang="sk-SK" sz="1050" dirty="0" smtClean="0"/>
              <a:t>  }</a:t>
            </a:r>
          </a:p>
          <a:p>
            <a:endParaRPr lang="sk-SK" sz="1050" dirty="0" smtClean="0"/>
          </a:p>
          <a:p>
            <a:r>
              <a:rPr lang="sk-SK" sz="1050" dirty="0" smtClean="0"/>
              <a:t>  </a:t>
            </a:r>
            <a:r>
              <a:rPr lang="sk-SK" sz="1050" dirty="0" err="1" smtClean="0"/>
              <a:t>return</a:t>
            </a:r>
            <a:r>
              <a:rPr lang="sk-SK" sz="1050" dirty="0" smtClean="0"/>
              <a:t> </a:t>
            </a:r>
            <a:r>
              <a:rPr lang="sk-SK" sz="1050" dirty="0" err="1" smtClean="0"/>
              <a:t>number</a:t>
            </a:r>
            <a:r>
              <a:rPr lang="sk-SK" sz="1050" dirty="0" smtClean="0"/>
              <a:t>;</a:t>
            </a:r>
          </a:p>
          <a:p>
            <a:r>
              <a:rPr lang="sk-SK" sz="1050" dirty="0" smtClean="0"/>
              <a:t>}</a:t>
            </a:r>
          </a:p>
          <a:p>
            <a:r>
              <a:rPr lang="sk-SK" sz="1050" dirty="0" smtClean="0"/>
              <a:t>/* ========================================================================== </a:t>
            </a:r>
            <a:r>
              <a:rPr lang="sk-SK" sz="900" dirty="0" smtClean="0"/>
              <a:t>*/</a:t>
            </a:r>
            <a:endParaRPr lang="sk-SK"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b="1" dirty="0" err="1" smtClean="0"/>
              <a:t>Embedded</a:t>
            </a:r>
            <a:r>
              <a:rPr lang="sk-SK" b="1" dirty="0" smtClean="0"/>
              <a:t> </a:t>
            </a:r>
            <a:r>
              <a:rPr lang="sk-SK" b="1" dirty="0" err="1" smtClean="0"/>
              <a:t>system</a:t>
            </a:r>
            <a:r>
              <a:rPr lang="sk-SK" dirty="0" smtClean="0"/>
              <a:t> alebo </a:t>
            </a:r>
            <a:r>
              <a:rPr lang="sk-SK" b="1" dirty="0" smtClean="0"/>
              <a:t>vnorený systém</a:t>
            </a:r>
            <a:r>
              <a:rPr lang="sk-SK" dirty="0" smtClean="0"/>
              <a:t> je pojem všeobecne označujúci elektronický subsystém, ktorý je súčasťou väčšieho a komplexnejšieho systému, pre ktorý zabezpečuje riadenie definovanej sady funkcií.</a:t>
            </a:r>
          </a:p>
          <a:p>
            <a:r>
              <a:rPr lang="sk-SK" dirty="0" smtClean="0"/>
              <a:t>Príkladom vnoreného systému môže byť </a:t>
            </a:r>
            <a:r>
              <a:rPr lang="sk-SK" dirty="0" err="1" smtClean="0">
                <a:hlinkClick r:id="rId2" action="ppaction://hlinkfile" tooltip="Mechatronický systém"/>
              </a:rPr>
              <a:t>mechatronický</a:t>
            </a:r>
            <a:r>
              <a:rPr lang="sk-SK" dirty="0" smtClean="0">
                <a:hlinkClick r:id="rId2" action="ppaction://hlinkfile" tooltip="Mechatronický systém"/>
              </a:rPr>
              <a:t> systém</a:t>
            </a:r>
            <a:r>
              <a:rPr lang="sk-SK" dirty="0" smtClean="0"/>
              <a:t> riadenia </a:t>
            </a:r>
            <a:r>
              <a:rPr lang="sk-SK" dirty="0" smtClean="0">
                <a:hlinkClick r:id="rId3" action="ppaction://hlinkfile" tooltip="ABS"/>
              </a:rPr>
              <a:t>ABS</a:t>
            </a:r>
            <a:r>
              <a:rPr lang="sk-SK" dirty="0" smtClean="0"/>
              <a:t> v automobile.</a:t>
            </a:r>
          </a:p>
          <a:p>
            <a:r>
              <a:rPr lang="sk-SK" dirty="0" smtClean="0"/>
              <a:t>Cit. WIKIPEDIA.SK heslo : vnorený systém </a:t>
            </a:r>
          </a:p>
          <a:p>
            <a:endParaRPr lang="sk-SK" dirty="0"/>
          </a:p>
        </p:txBody>
      </p:sp>
      <p:sp>
        <p:nvSpPr>
          <p:cNvPr id="3" name="Nadpis 2"/>
          <p:cNvSpPr>
            <a:spLocks noGrp="1"/>
          </p:cNvSpPr>
          <p:nvPr>
            <p:ph type="title"/>
          </p:nvPr>
        </p:nvSpPr>
        <p:spPr/>
        <p:txBody>
          <a:bodyPr>
            <a:normAutofit fontScale="90000"/>
          </a:bodyPr>
          <a:lstStyle/>
          <a:p>
            <a:r>
              <a:rPr lang="sk-SK" sz="4000" dirty="0" smtClean="0"/>
              <a:t>Čo sú vnorené (</a:t>
            </a:r>
            <a:r>
              <a:rPr lang="sk-SK" sz="4000" dirty="0" err="1" smtClean="0"/>
              <a:t>embedded</a:t>
            </a:r>
            <a:r>
              <a:rPr lang="sk-SK" sz="4000" dirty="0" smtClean="0"/>
              <a:t>) systémy – </a:t>
            </a:r>
            <a:r>
              <a:rPr lang="sk-SK" sz="4000" dirty="0" err="1" smtClean="0"/>
              <a:t>Wikipédia</a:t>
            </a:r>
            <a:r>
              <a:rPr lang="sk-SK" sz="4000" dirty="0" smtClean="0"/>
              <a:t> SK</a:t>
            </a:r>
            <a:r>
              <a:rPr lang="sk-SK" sz="4400" dirty="0" smtClean="0"/>
              <a:t/>
            </a:r>
            <a:br>
              <a:rPr lang="sk-SK" sz="4400" dirty="0" smtClean="0"/>
            </a:br>
            <a:endParaRPr lang="sk-SK"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3</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30</a:t>
            </a:fld>
            <a:endParaRPr lang="sk-SK"/>
          </a:p>
        </p:txBody>
      </p:sp>
      <p:sp>
        <p:nvSpPr>
          <p:cNvPr id="6" name="Nadpis 5"/>
          <p:cNvSpPr>
            <a:spLocks noGrp="1"/>
          </p:cNvSpPr>
          <p:nvPr>
            <p:ph type="title"/>
          </p:nvPr>
        </p:nvSpPr>
        <p:spPr/>
        <p:txBody>
          <a:bodyPr/>
          <a:lstStyle/>
          <a:p>
            <a:r>
              <a:rPr lang="sk-SK" dirty="0" smtClean="0"/>
              <a:t>Programový kód ukážky 3</a:t>
            </a:r>
            <a:endParaRPr lang="sk-SK" dirty="0"/>
          </a:p>
        </p:txBody>
      </p:sp>
      <p:sp>
        <p:nvSpPr>
          <p:cNvPr id="7" name="BlokTextu 6"/>
          <p:cNvSpPr txBox="1"/>
          <p:nvPr/>
        </p:nvSpPr>
        <p:spPr>
          <a:xfrm>
            <a:off x="762000" y="1524000"/>
            <a:ext cx="7924800" cy="4555093"/>
          </a:xfrm>
          <a:prstGeom prst="rect">
            <a:avLst/>
          </a:prstGeom>
          <a:noFill/>
        </p:spPr>
        <p:txBody>
          <a:bodyPr wrap="square" rtlCol="0">
            <a:spAutoFit/>
          </a:bodyPr>
          <a:lstStyle/>
          <a:p>
            <a:r>
              <a:rPr lang="sk-SK" sz="1400" dirty="0" err="1" smtClean="0"/>
              <a:t>void</a:t>
            </a:r>
            <a:r>
              <a:rPr lang="sk-SK" sz="1400" dirty="0" smtClean="0"/>
              <a:t> </a:t>
            </a:r>
            <a:r>
              <a:rPr lang="sk-SK" sz="1400" dirty="0" err="1" smtClean="0"/>
              <a:t>loop</a:t>
            </a:r>
            <a:r>
              <a:rPr lang="sk-SK" sz="1400" dirty="0" smtClean="0"/>
              <a:t>() </a:t>
            </a:r>
          </a:p>
          <a:p>
            <a:r>
              <a:rPr lang="sk-SK" sz="1400" dirty="0" smtClean="0"/>
              <a:t>// </a:t>
            </a:r>
            <a:r>
              <a:rPr lang="sk-SK" sz="1400" dirty="0" err="1" smtClean="0"/>
              <a:t>hlavna</a:t>
            </a:r>
            <a:r>
              <a:rPr lang="sk-SK" sz="1400" dirty="0" smtClean="0"/>
              <a:t> </a:t>
            </a:r>
            <a:r>
              <a:rPr lang="sk-SK" sz="1400" dirty="0" err="1" smtClean="0"/>
              <a:t>nekonecna</a:t>
            </a:r>
            <a:r>
              <a:rPr lang="sk-SK" sz="1400" dirty="0" smtClean="0"/>
              <a:t> </a:t>
            </a:r>
            <a:r>
              <a:rPr lang="sk-SK" sz="1400" dirty="0" err="1" smtClean="0"/>
              <a:t>slucka</a:t>
            </a:r>
            <a:r>
              <a:rPr lang="sk-SK" sz="1400" dirty="0" smtClean="0"/>
              <a:t>, </a:t>
            </a:r>
            <a:r>
              <a:rPr lang="sk-SK" sz="1400" dirty="0" err="1" smtClean="0"/>
              <a:t>ktora</a:t>
            </a:r>
            <a:r>
              <a:rPr lang="sk-SK" sz="1400" dirty="0" smtClean="0"/>
              <a:t> nasleduje po </a:t>
            </a:r>
            <a:r>
              <a:rPr lang="sk-SK" sz="1400" dirty="0" err="1" smtClean="0"/>
              <a:t>inicializacii</a:t>
            </a:r>
            <a:endParaRPr lang="sk-SK" sz="1400" dirty="0" smtClean="0"/>
          </a:p>
          <a:p>
            <a:r>
              <a:rPr lang="sk-SK" sz="1400" dirty="0" smtClean="0"/>
              <a:t>{</a:t>
            </a:r>
          </a:p>
          <a:p>
            <a:r>
              <a:rPr lang="sk-SK" sz="1400" dirty="0" smtClean="0"/>
              <a:t>  </a:t>
            </a:r>
            <a:r>
              <a:rPr lang="sk-SK" sz="1400" dirty="0" err="1" smtClean="0"/>
              <a:t>Serial.print</a:t>
            </a:r>
            <a:r>
              <a:rPr lang="sk-SK" sz="1400" dirty="0" smtClean="0"/>
              <a:t>("</a:t>
            </a:r>
            <a:r>
              <a:rPr lang="sk-SK" sz="1400" dirty="0" err="1" smtClean="0"/>
              <a:t>Enter</a:t>
            </a:r>
            <a:r>
              <a:rPr lang="sk-SK" sz="1400" dirty="0" smtClean="0"/>
              <a:t> </a:t>
            </a:r>
            <a:r>
              <a:rPr lang="sk-SK" sz="1400" dirty="0" err="1" smtClean="0"/>
              <a:t>direction</a:t>
            </a:r>
            <a:r>
              <a:rPr lang="sk-SK" sz="1400" dirty="0" smtClean="0"/>
              <a:t>: "); //vyslanie </a:t>
            </a:r>
            <a:r>
              <a:rPr lang="sk-SK" sz="1400" dirty="0" err="1" smtClean="0"/>
              <a:t>spravy</a:t>
            </a:r>
            <a:r>
              <a:rPr lang="sk-SK" sz="1400" dirty="0" smtClean="0"/>
              <a:t> na </a:t>
            </a:r>
            <a:r>
              <a:rPr lang="sk-SK" sz="1400" dirty="0" err="1" smtClean="0"/>
              <a:t>seriovu</a:t>
            </a:r>
            <a:r>
              <a:rPr lang="sk-SK" sz="1400" dirty="0" smtClean="0"/>
              <a:t> linku</a:t>
            </a:r>
          </a:p>
          <a:p>
            <a:r>
              <a:rPr lang="sk-SK" sz="1400" dirty="0" smtClean="0"/>
              <a:t>  byte </a:t>
            </a:r>
            <a:r>
              <a:rPr lang="sk-SK" sz="1400" dirty="0" err="1" smtClean="0"/>
              <a:t>dir</a:t>
            </a:r>
            <a:r>
              <a:rPr lang="sk-SK" sz="1400" dirty="0" smtClean="0"/>
              <a:t> = (</a:t>
            </a:r>
            <a:r>
              <a:rPr lang="sk-SK" sz="1400" dirty="0" err="1" smtClean="0"/>
              <a:t>readNumber</a:t>
            </a:r>
            <a:r>
              <a:rPr lang="sk-SK" sz="1400" dirty="0" smtClean="0"/>
              <a:t>() != 0);//</a:t>
            </a:r>
            <a:r>
              <a:rPr lang="sk-SK" sz="1400" dirty="0" err="1" smtClean="0"/>
              <a:t>nacitanie</a:t>
            </a:r>
            <a:r>
              <a:rPr lang="sk-SK" sz="1400" dirty="0" smtClean="0"/>
              <a:t> smeru (0 alebo 1)</a:t>
            </a:r>
          </a:p>
          <a:p>
            <a:r>
              <a:rPr lang="sk-SK" sz="1400" dirty="0" smtClean="0"/>
              <a:t>  </a:t>
            </a:r>
            <a:r>
              <a:rPr lang="sk-SK" sz="1400" dirty="0" err="1" smtClean="0"/>
              <a:t>Serial.println</a:t>
            </a:r>
            <a:r>
              <a:rPr lang="sk-SK" sz="1400" dirty="0" smtClean="0"/>
              <a:t>();//chod na novy riadok </a:t>
            </a:r>
          </a:p>
          <a:p>
            <a:endParaRPr lang="sk-SK" sz="1400" dirty="0" smtClean="0"/>
          </a:p>
          <a:p>
            <a:r>
              <a:rPr lang="sk-SK" sz="1400" dirty="0" smtClean="0"/>
              <a:t>  </a:t>
            </a:r>
            <a:r>
              <a:rPr lang="sk-SK" sz="1400" dirty="0" err="1" smtClean="0"/>
              <a:t>Serial.print</a:t>
            </a:r>
            <a:r>
              <a:rPr lang="sk-SK" sz="1400" dirty="0" smtClean="0"/>
              <a:t>("</a:t>
            </a:r>
            <a:r>
              <a:rPr lang="sk-SK" sz="1400" dirty="0" err="1" smtClean="0"/>
              <a:t>Enter</a:t>
            </a:r>
            <a:r>
              <a:rPr lang="sk-SK" sz="1400" dirty="0" smtClean="0"/>
              <a:t> PWM: ");  //vyslanie  </a:t>
            </a:r>
            <a:r>
              <a:rPr lang="sk-SK" sz="1400" dirty="0" err="1" smtClean="0"/>
              <a:t>spravy</a:t>
            </a:r>
            <a:r>
              <a:rPr lang="sk-SK" sz="1400" dirty="0" smtClean="0"/>
              <a:t> na </a:t>
            </a:r>
            <a:r>
              <a:rPr lang="sk-SK" sz="1400" dirty="0" err="1" smtClean="0"/>
              <a:t>seriovu</a:t>
            </a:r>
            <a:r>
              <a:rPr lang="sk-SK" sz="1400" dirty="0" smtClean="0"/>
              <a:t> linku</a:t>
            </a:r>
          </a:p>
          <a:p>
            <a:r>
              <a:rPr lang="sk-SK" sz="1400" dirty="0" smtClean="0"/>
              <a:t>  byte </a:t>
            </a:r>
            <a:r>
              <a:rPr lang="sk-SK" sz="1400" dirty="0" err="1" smtClean="0"/>
              <a:t>pwm</a:t>
            </a:r>
            <a:r>
              <a:rPr lang="sk-SK" sz="1400" dirty="0" smtClean="0"/>
              <a:t> = </a:t>
            </a:r>
            <a:r>
              <a:rPr lang="sk-SK" sz="1400" dirty="0" err="1" smtClean="0"/>
              <a:t>readNumber</a:t>
            </a:r>
            <a:r>
              <a:rPr lang="sk-SK" sz="1400" dirty="0" smtClean="0"/>
              <a:t>(); //</a:t>
            </a:r>
            <a:r>
              <a:rPr lang="sk-SK" sz="1400" dirty="0" err="1" smtClean="0"/>
              <a:t>nacitanie</a:t>
            </a:r>
            <a:r>
              <a:rPr lang="sk-SK" sz="1400" dirty="0" smtClean="0"/>
              <a:t> </a:t>
            </a:r>
            <a:r>
              <a:rPr lang="sk-SK" sz="1400" dirty="0" err="1" smtClean="0"/>
              <a:t>rychlosti</a:t>
            </a:r>
            <a:r>
              <a:rPr lang="sk-SK" sz="1400" dirty="0" smtClean="0"/>
              <a:t> (0 </a:t>
            </a:r>
            <a:r>
              <a:rPr lang="sk-SK" sz="1400" dirty="0" err="1" smtClean="0"/>
              <a:t>az</a:t>
            </a:r>
            <a:r>
              <a:rPr lang="sk-SK" sz="1400" dirty="0" smtClean="0"/>
              <a:t> 255)</a:t>
            </a:r>
          </a:p>
          <a:p>
            <a:r>
              <a:rPr lang="sk-SK" sz="1400" dirty="0" smtClean="0"/>
              <a:t>  </a:t>
            </a:r>
            <a:r>
              <a:rPr lang="sk-SK" sz="1400" dirty="0" err="1" smtClean="0"/>
              <a:t>Serial.println</a:t>
            </a:r>
            <a:r>
              <a:rPr lang="sk-SK" sz="1400" dirty="0" smtClean="0"/>
              <a:t>();//chod na novy riadok</a:t>
            </a:r>
          </a:p>
          <a:p>
            <a:endParaRPr lang="sk-SK" sz="1400" dirty="0" smtClean="0"/>
          </a:p>
          <a:p>
            <a:r>
              <a:rPr lang="sk-SK" sz="1400" dirty="0" smtClean="0"/>
              <a:t>  </a:t>
            </a:r>
            <a:r>
              <a:rPr lang="sk-SK" sz="1400" dirty="0" err="1" smtClean="0"/>
              <a:t>digitalWrite</a:t>
            </a:r>
            <a:r>
              <a:rPr lang="sk-SK" sz="1400" dirty="0" smtClean="0"/>
              <a:t>(12, </a:t>
            </a:r>
            <a:r>
              <a:rPr lang="sk-SK" sz="1400" dirty="0" err="1" smtClean="0"/>
              <a:t>dir</a:t>
            </a:r>
            <a:r>
              <a:rPr lang="sk-SK" sz="1400" dirty="0" smtClean="0"/>
              <a:t>);//</a:t>
            </a:r>
            <a:r>
              <a:rPr lang="sk-SK" sz="1400" dirty="0" err="1" smtClean="0"/>
              <a:t>zapis</a:t>
            </a:r>
            <a:r>
              <a:rPr lang="sk-SK" sz="1400" dirty="0" smtClean="0"/>
              <a:t> </a:t>
            </a:r>
            <a:r>
              <a:rPr lang="sk-SK" sz="1400" dirty="0" err="1" smtClean="0"/>
              <a:t>prijtej</a:t>
            </a:r>
            <a:r>
              <a:rPr lang="sk-SK" sz="1400" dirty="0" smtClean="0"/>
              <a:t> hodnoty smeru na </a:t>
            </a:r>
            <a:r>
              <a:rPr lang="sk-SK" sz="1400" dirty="0" err="1" smtClean="0"/>
              <a:t>pin</a:t>
            </a:r>
            <a:r>
              <a:rPr lang="sk-SK" sz="1400" dirty="0" smtClean="0"/>
              <a:t> DIR</a:t>
            </a:r>
          </a:p>
          <a:p>
            <a:r>
              <a:rPr lang="sk-SK" sz="1400" dirty="0" smtClean="0"/>
              <a:t>  </a:t>
            </a:r>
            <a:r>
              <a:rPr lang="sk-SK" sz="1400" dirty="0" err="1" smtClean="0"/>
              <a:t>analogWrite</a:t>
            </a:r>
            <a:r>
              <a:rPr lang="sk-SK" sz="1400" dirty="0" smtClean="0"/>
              <a:t>(10, </a:t>
            </a:r>
            <a:r>
              <a:rPr lang="sk-SK" sz="1400" dirty="0" err="1" smtClean="0"/>
              <a:t>pwm</a:t>
            </a:r>
            <a:r>
              <a:rPr lang="sk-SK" sz="1400" dirty="0" smtClean="0"/>
              <a:t>);//</a:t>
            </a:r>
            <a:r>
              <a:rPr lang="sk-SK" sz="1400" dirty="0" err="1" smtClean="0"/>
              <a:t>zapis</a:t>
            </a:r>
            <a:r>
              <a:rPr lang="sk-SK" sz="1400" dirty="0" smtClean="0"/>
              <a:t> </a:t>
            </a:r>
            <a:r>
              <a:rPr lang="sk-SK" sz="1400" dirty="0" err="1" smtClean="0"/>
              <a:t>prijtej</a:t>
            </a:r>
            <a:r>
              <a:rPr lang="sk-SK" sz="1400" dirty="0" smtClean="0"/>
              <a:t> hodnoty smeru na </a:t>
            </a:r>
            <a:r>
              <a:rPr lang="sk-SK" sz="1400" dirty="0" err="1" smtClean="0"/>
              <a:t>pin</a:t>
            </a:r>
            <a:r>
              <a:rPr lang="sk-SK" sz="1400" dirty="0" smtClean="0"/>
              <a:t> PWM</a:t>
            </a:r>
          </a:p>
          <a:p>
            <a:endParaRPr lang="sk-SK" sz="1400" dirty="0" smtClean="0"/>
          </a:p>
          <a:p>
            <a:r>
              <a:rPr lang="sk-SK" sz="1400" dirty="0" smtClean="0"/>
              <a:t>  //</a:t>
            </a:r>
            <a:r>
              <a:rPr lang="sk-SK" sz="1400" dirty="0" err="1" smtClean="0"/>
              <a:t>vypis</a:t>
            </a:r>
            <a:r>
              <a:rPr lang="sk-SK" sz="1400" dirty="0" smtClean="0"/>
              <a:t> parametrov </a:t>
            </a:r>
          </a:p>
          <a:p>
            <a:r>
              <a:rPr lang="sk-SK" sz="1400" dirty="0" smtClean="0"/>
              <a:t>  </a:t>
            </a:r>
            <a:r>
              <a:rPr lang="sk-SK" sz="1400" dirty="0" err="1" smtClean="0"/>
              <a:t>Serial.println</a:t>
            </a:r>
            <a:r>
              <a:rPr lang="sk-SK" sz="1400" dirty="0" smtClean="0"/>
              <a:t>("Motor1 </a:t>
            </a:r>
            <a:r>
              <a:rPr lang="sk-SK" sz="1400" dirty="0" err="1" smtClean="0"/>
              <a:t>parameters</a:t>
            </a:r>
            <a:r>
              <a:rPr lang="sk-SK" sz="1400" dirty="0" smtClean="0"/>
              <a:t>:"); </a:t>
            </a:r>
          </a:p>
          <a:p>
            <a:r>
              <a:rPr lang="sk-SK" sz="1400" dirty="0" smtClean="0"/>
              <a:t>  </a:t>
            </a:r>
            <a:r>
              <a:rPr lang="sk-SK" sz="1400" dirty="0" err="1" smtClean="0"/>
              <a:t>Serial.print</a:t>
            </a:r>
            <a:r>
              <a:rPr lang="sk-SK" sz="1400" dirty="0" smtClean="0"/>
              <a:t>("</a:t>
            </a:r>
            <a:r>
              <a:rPr lang="sk-SK" sz="1400" dirty="0" err="1" smtClean="0"/>
              <a:t>Direction</a:t>
            </a:r>
            <a:r>
              <a:rPr lang="sk-SK" sz="1400" dirty="0" smtClean="0"/>
              <a:t>: ");</a:t>
            </a:r>
          </a:p>
          <a:p>
            <a:r>
              <a:rPr lang="sk-SK" sz="1400" dirty="0" smtClean="0"/>
              <a:t>  </a:t>
            </a:r>
            <a:r>
              <a:rPr lang="sk-SK" sz="1400" dirty="0" err="1" smtClean="0"/>
              <a:t>Serial.println</a:t>
            </a:r>
            <a:r>
              <a:rPr lang="sk-SK" sz="1400" dirty="0" smtClean="0"/>
              <a:t>(</a:t>
            </a:r>
            <a:r>
              <a:rPr lang="sk-SK" sz="1400" dirty="0" err="1" smtClean="0"/>
              <a:t>dir</a:t>
            </a:r>
            <a:r>
              <a:rPr lang="sk-SK" sz="1400" dirty="0" smtClean="0"/>
              <a:t>, DEC);</a:t>
            </a:r>
          </a:p>
          <a:p>
            <a:r>
              <a:rPr lang="sk-SK" sz="1400" dirty="0" smtClean="0"/>
              <a:t>  </a:t>
            </a:r>
            <a:r>
              <a:rPr lang="sk-SK" sz="1400" dirty="0" err="1" smtClean="0"/>
              <a:t>Serial.print</a:t>
            </a:r>
            <a:r>
              <a:rPr lang="sk-SK" sz="1400" dirty="0" smtClean="0"/>
              <a:t>("PWM: ");</a:t>
            </a:r>
          </a:p>
          <a:p>
            <a:r>
              <a:rPr lang="sk-SK" sz="1400" dirty="0" smtClean="0"/>
              <a:t>  </a:t>
            </a:r>
            <a:r>
              <a:rPr lang="sk-SK" sz="1400" dirty="0" err="1" smtClean="0"/>
              <a:t>Serial.println</a:t>
            </a:r>
            <a:r>
              <a:rPr lang="sk-SK" sz="1400" dirty="0" smtClean="0"/>
              <a:t>(</a:t>
            </a:r>
            <a:r>
              <a:rPr lang="sk-SK" sz="1400" dirty="0" err="1" smtClean="0"/>
              <a:t>pwm</a:t>
            </a:r>
            <a:r>
              <a:rPr lang="sk-SK" sz="1400" dirty="0" smtClean="0"/>
              <a:t>, DEC);</a:t>
            </a:r>
          </a:p>
          <a:p>
            <a:r>
              <a:rPr lang="sk-SK" sz="1000" dirty="0" smtClean="0"/>
              <a:t>}</a:t>
            </a:r>
            <a:endParaRPr lang="sk-SK"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lnSpcReduction="10000"/>
          </a:bodyPr>
          <a:lstStyle/>
          <a:p>
            <a:r>
              <a:rPr lang="sk-SK" dirty="0" smtClean="0"/>
              <a:t>Doc. RNDr. Juraj </a:t>
            </a:r>
            <a:r>
              <a:rPr lang="sk-SK" dirty="0" err="1" smtClean="0"/>
              <a:t>Pančík</a:t>
            </a:r>
            <a:r>
              <a:rPr lang="sk-SK" dirty="0" smtClean="0"/>
              <a:t>, PhD.</a:t>
            </a:r>
          </a:p>
          <a:p>
            <a:r>
              <a:rPr lang="sk-SK" dirty="0" smtClean="0"/>
              <a:t>RNDr.  fyzika, elektronika, lasery a optika (1986, UK Bratislava)</a:t>
            </a:r>
          </a:p>
          <a:p>
            <a:r>
              <a:rPr lang="sk-SK" dirty="0" smtClean="0"/>
              <a:t>PhD. denné a nočné (</a:t>
            </a:r>
            <a:r>
              <a:rPr lang="sk-SK" dirty="0" err="1" smtClean="0"/>
              <a:t>noktovízne</a:t>
            </a:r>
            <a:r>
              <a:rPr lang="sk-SK" dirty="0" smtClean="0"/>
              <a:t> a termovízne) kamery pre armádu a priemysel (1992, UK Bratislava)</a:t>
            </a:r>
          </a:p>
          <a:p>
            <a:r>
              <a:rPr lang="sk-SK" dirty="0" smtClean="0"/>
              <a:t>1987-2002 pôsobenie vo výskume a vo vlastnej firme</a:t>
            </a:r>
          </a:p>
          <a:p>
            <a:r>
              <a:rPr lang="sk-SK" dirty="0" smtClean="0"/>
              <a:t>Doc. vnorené (</a:t>
            </a:r>
            <a:r>
              <a:rPr lang="sk-SK" dirty="0" err="1" smtClean="0"/>
              <a:t>embedded</a:t>
            </a:r>
            <a:r>
              <a:rPr lang="sk-SK" dirty="0" smtClean="0"/>
              <a:t> </a:t>
            </a:r>
            <a:r>
              <a:rPr lang="sk-SK" dirty="0" err="1" smtClean="0"/>
              <a:t>systems</a:t>
            </a:r>
            <a:r>
              <a:rPr lang="sk-SK" dirty="0" smtClean="0"/>
              <a:t>)systémy (2004, ZČU Plzeň)</a:t>
            </a:r>
          </a:p>
          <a:p>
            <a:r>
              <a:rPr lang="sk-SK" dirty="0" smtClean="0"/>
              <a:t>2003-2012 t v BB a vo ZV, teraz </a:t>
            </a:r>
            <a:r>
              <a:rPr lang="sk-SK" dirty="0" err="1" smtClean="0"/>
              <a:t>Bankovní</a:t>
            </a:r>
            <a:r>
              <a:rPr lang="sk-SK" dirty="0" smtClean="0"/>
              <a:t> </a:t>
            </a:r>
            <a:r>
              <a:rPr lang="sk-SK" dirty="0" err="1" smtClean="0"/>
              <a:t>institut</a:t>
            </a:r>
            <a:r>
              <a:rPr lang="sk-SK" dirty="0" smtClean="0"/>
              <a:t> Praha v BB </a:t>
            </a:r>
          </a:p>
          <a:p>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31</a:t>
            </a:fld>
            <a:endParaRPr lang="sk-SK"/>
          </a:p>
        </p:txBody>
      </p:sp>
      <p:sp>
        <p:nvSpPr>
          <p:cNvPr id="6" name="Nadpis 5"/>
          <p:cNvSpPr>
            <a:spLocks noGrp="1"/>
          </p:cNvSpPr>
          <p:nvPr>
            <p:ph type="title"/>
          </p:nvPr>
        </p:nvSpPr>
        <p:spPr/>
        <p:txBody>
          <a:bodyPr/>
          <a:lstStyle/>
          <a:p>
            <a:r>
              <a:rPr lang="sk-SK" dirty="0" smtClean="0"/>
              <a:t>Prednášajúci </a:t>
            </a:r>
            <a:endParaRPr lang="sk-SK"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Možné ďalšie ukážky : </a:t>
            </a:r>
          </a:p>
          <a:p>
            <a:pPr lvl="1"/>
            <a:r>
              <a:rPr lang="sk-SK" dirty="0" smtClean="0"/>
              <a:t>Programovanie s ARDUINO : ďalšie projekty</a:t>
            </a:r>
          </a:p>
          <a:p>
            <a:pPr lvl="1"/>
            <a:r>
              <a:rPr lang="sk-SK" dirty="0" smtClean="0"/>
              <a:t>Programovanie s </a:t>
            </a:r>
            <a:r>
              <a:rPr lang="sk-SK" dirty="0" err="1" smtClean="0"/>
              <a:t>netduin-om</a:t>
            </a:r>
            <a:r>
              <a:rPr lang="sk-SK" dirty="0" smtClean="0"/>
              <a:t> </a:t>
            </a:r>
            <a:r>
              <a:rPr lang="sk-SK" dirty="0" smtClean="0"/>
              <a:t>PLUS (</a:t>
            </a:r>
            <a:r>
              <a:rPr lang="sk-SK" dirty="0" err="1" smtClean="0"/>
              <a:t>arduino</a:t>
            </a:r>
            <a:r>
              <a:rPr lang="sk-SK" dirty="0" smtClean="0"/>
              <a:t> </a:t>
            </a:r>
            <a:r>
              <a:rPr lang="sk-SK" dirty="0" smtClean="0"/>
              <a:t>doska s </a:t>
            </a:r>
            <a:r>
              <a:rPr lang="sk-SK" dirty="0" err="1" smtClean="0"/>
              <a:t>E</a:t>
            </a:r>
            <a:r>
              <a:rPr lang="sk-SK" dirty="0" err="1" smtClean="0"/>
              <a:t>thernetom</a:t>
            </a:r>
            <a:r>
              <a:rPr lang="sk-SK" dirty="0" smtClean="0"/>
              <a:t> </a:t>
            </a:r>
            <a:r>
              <a:rPr lang="sk-SK" dirty="0" smtClean="0"/>
              <a:t>(jadro .NET </a:t>
            </a:r>
            <a:r>
              <a:rPr lang="sk-SK" dirty="0" err="1" smtClean="0"/>
              <a:t>mikroFramework</a:t>
            </a:r>
            <a:r>
              <a:rPr lang="sk-SK" dirty="0" smtClean="0"/>
              <a:t>) a výkonnejším procesorom</a:t>
            </a:r>
            <a:r>
              <a:rPr lang="sk-SK" dirty="0" smtClean="0"/>
              <a:t>)</a:t>
            </a:r>
          </a:p>
          <a:p>
            <a:pPr lvl="1"/>
            <a:r>
              <a:rPr lang="sk-SK" dirty="0" smtClean="0"/>
              <a:t>Programovanie </a:t>
            </a:r>
            <a:r>
              <a:rPr lang="sk-SK" dirty="0" err="1" smtClean="0"/>
              <a:t>Chronos</a:t>
            </a:r>
            <a:r>
              <a:rPr lang="sk-SK" dirty="0" smtClean="0"/>
              <a:t> (Texas Instruments)</a:t>
            </a:r>
            <a:endParaRPr lang="sk-SK" dirty="0" smtClean="0"/>
          </a:p>
          <a:p>
            <a:pPr lvl="1"/>
            <a:r>
              <a:rPr lang="sk-SK" dirty="0" smtClean="0"/>
              <a:t>Programovanie s </a:t>
            </a:r>
            <a:r>
              <a:rPr lang="sk-SK" dirty="0" err="1" smtClean="0"/>
              <a:t>s</a:t>
            </a:r>
            <a:r>
              <a:rPr lang="sk-SK" dirty="0" smtClean="0"/>
              <a:t> </a:t>
            </a:r>
            <a:r>
              <a:rPr lang="sk-SK" dirty="0" err="1" smtClean="0"/>
              <a:t>Android-om</a:t>
            </a:r>
            <a:endParaRPr lang="sk-SK" dirty="0" smtClean="0"/>
          </a:p>
          <a:p>
            <a:pPr lvl="1"/>
            <a:r>
              <a:rPr lang="sk-SK" dirty="0" smtClean="0"/>
              <a:t>Programovanie s </a:t>
            </a:r>
            <a:r>
              <a:rPr lang="sk-SK" dirty="0" smtClean="0"/>
              <a:t>NXT </a:t>
            </a:r>
            <a:r>
              <a:rPr lang="sk-SK" dirty="0" smtClean="0"/>
              <a:t>LEGO</a:t>
            </a:r>
          </a:p>
          <a:p>
            <a:pPr lvl="1"/>
            <a:r>
              <a:rPr lang="sk-SK" dirty="0" smtClean="0"/>
              <a:t>Programovanie </a:t>
            </a:r>
            <a:r>
              <a:rPr lang="sk-SK" dirty="0" err="1" smtClean="0"/>
              <a:t>smartfónov</a:t>
            </a:r>
            <a:r>
              <a:rPr lang="sk-SK" dirty="0" smtClean="0"/>
              <a:t> </a:t>
            </a:r>
            <a:r>
              <a:rPr lang="sk-SK" dirty="0" err="1" smtClean="0"/>
              <a:t>KINECT-om</a:t>
            </a:r>
            <a:endParaRPr lang="sk-SK" dirty="0" smtClean="0"/>
          </a:p>
          <a:p>
            <a:pPr lvl="1"/>
            <a:r>
              <a:rPr lang="sk-SK" dirty="0" smtClean="0"/>
              <a:t>Programovanie .....</a:t>
            </a:r>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dirty="0" smtClean="0"/>
              <a:t>doc. </a:t>
            </a:r>
            <a:r>
              <a:rPr lang="sk-SK" dirty="0" err="1" smtClean="0"/>
              <a:t>Pančík</a:t>
            </a:r>
            <a:r>
              <a:rPr lang="sk-SK" dirty="0" smtClean="0"/>
              <a:t> </a:t>
            </a:r>
            <a:r>
              <a:rPr lang="sk-SK" dirty="0" err="1" smtClean="0"/>
              <a:t>embedded</a:t>
            </a:r>
            <a:r>
              <a:rPr lang="sk-SK" dirty="0" smtClean="0"/>
              <a:t> systémy</a:t>
            </a:r>
            <a:endParaRPr lang="sk-SK" dirty="0"/>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32</a:t>
            </a:fld>
            <a:endParaRPr lang="sk-SK"/>
          </a:p>
        </p:txBody>
      </p:sp>
      <p:sp>
        <p:nvSpPr>
          <p:cNvPr id="6" name="Nadpis 5"/>
          <p:cNvSpPr>
            <a:spLocks noGrp="1"/>
          </p:cNvSpPr>
          <p:nvPr>
            <p:ph type="title"/>
          </p:nvPr>
        </p:nvSpPr>
        <p:spPr/>
        <p:txBody>
          <a:bodyPr/>
          <a:lstStyle/>
          <a:p>
            <a:endParaRPr lang="sk-SK"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pPr algn="ctr"/>
            <a:r>
              <a:rPr lang="sk-SK" dirty="0" smtClean="0"/>
              <a:t>Ďakujem za pozornosť</a:t>
            </a:r>
          </a:p>
          <a:p>
            <a:pPr algn="ctr"/>
            <a:r>
              <a:rPr lang="sk-SK" dirty="0" smtClean="0"/>
              <a:t>Kontakt : </a:t>
            </a:r>
          </a:p>
          <a:p>
            <a:pPr algn="ctr"/>
            <a:r>
              <a:rPr lang="sk-SK" dirty="0" err="1" smtClean="0">
                <a:hlinkClick r:id="rId2"/>
              </a:rPr>
              <a:t>juraj.pancik@gmail.com</a:t>
            </a:r>
            <a:endParaRPr lang="sk-SK" dirty="0" smtClean="0"/>
          </a:p>
          <a:p>
            <a:pPr algn="ctr"/>
            <a:r>
              <a:rPr lang="sk-SK" smtClean="0"/>
              <a:t>www.drpancik.sk</a:t>
            </a:r>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33</a:t>
            </a:fld>
            <a:endParaRPr lang="sk-SK"/>
          </a:p>
        </p:txBody>
      </p:sp>
      <p:sp>
        <p:nvSpPr>
          <p:cNvPr id="6" name="Nadpis 5"/>
          <p:cNvSpPr>
            <a:spLocks noGrp="1"/>
          </p:cNvSpPr>
          <p:nvPr>
            <p:ph type="title"/>
          </p:nvPr>
        </p:nvSpPr>
        <p:spPr/>
        <p:txBody>
          <a:bodyPr/>
          <a:lstStyle/>
          <a:p>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55000" lnSpcReduction="20000"/>
          </a:bodyPr>
          <a:lstStyle/>
          <a:p>
            <a:r>
              <a:rPr lang="en-US" dirty="0" smtClean="0"/>
              <a:t>An </a:t>
            </a:r>
            <a:r>
              <a:rPr lang="en-US" b="1" dirty="0" smtClean="0"/>
              <a:t>embedded system</a:t>
            </a:r>
            <a:r>
              <a:rPr lang="en-US" dirty="0" smtClean="0"/>
              <a:t> is a </a:t>
            </a:r>
            <a:r>
              <a:rPr lang="en-US" dirty="0" smtClean="0">
                <a:hlinkClick r:id="rId2" action="ppaction://hlinkfile" tooltip="Computer system"/>
              </a:rPr>
              <a:t>computer system</a:t>
            </a:r>
            <a:r>
              <a:rPr lang="en-US" dirty="0" smtClean="0"/>
              <a:t> designed for specific control functions within a larger system, often with </a:t>
            </a:r>
            <a:r>
              <a:rPr lang="en-US" dirty="0" smtClean="0">
                <a:hlinkClick r:id="rId3" action="ppaction://hlinkfile" tooltip="Real-time computing"/>
              </a:rPr>
              <a:t>real-time computing</a:t>
            </a:r>
            <a:r>
              <a:rPr lang="en-US" dirty="0" smtClean="0"/>
              <a:t> constraints.</a:t>
            </a:r>
            <a:r>
              <a:rPr lang="en-US" baseline="30000" dirty="0" smtClean="0">
                <a:hlinkClick r:id="" action="ppaction://hlinkfile"/>
              </a:rPr>
              <a:t>[1][2]</a:t>
            </a:r>
            <a:r>
              <a:rPr lang="en-US" dirty="0" smtClean="0"/>
              <a:t> It is </a:t>
            </a:r>
            <a:r>
              <a:rPr lang="en-US" i="1" dirty="0" smtClean="0"/>
              <a:t>embedded</a:t>
            </a:r>
            <a:r>
              <a:rPr lang="en-US" dirty="0" smtClean="0"/>
              <a:t> as part of a complete device often including hardware and mechanical parts. By contrast, a general-purpose computer, such as a </a:t>
            </a:r>
            <a:r>
              <a:rPr lang="en-US" dirty="0" smtClean="0">
                <a:hlinkClick r:id="rId4" action="ppaction://hlinkfile" tooltip="Personal computer"/>
              </a:rPr>
              <a:t>personal computer</a:t>
            </a:r>
            <a:r>
              <a:rPr lang="en-US" dirty="0" smtClean="0"/>
              <a:t> (PC), is designed to be flexible and to meet a wide range of end-user needs. Embedded systems control many devices in common use today.</a:t>
            </a:r>
            <a:r>
              <a:rPr lang="en-US" baseline="30000" dirty="0" smtClean="0">
                <a:hlinkClick r:id="" action="ppaction://hlinkfile"/>
              </a:rPr>
              <a:t>[3]</a:t>
            </a:r>
            <a:endParaRPr lang="en-US" dirty="0" smtClean="0"/>
          </a:p>
          <a:p>
            <a:r>
              <a:rPr lang="en-US" dirty="0" smtClean="0"/>
              <a:t>Embedded systems contain processing cores that are typically either </a:t>
            </a:r>
            <a:r>
              <a:rPr lang="en-US" dirty="0" smtClean="0">
                <a:hlinkClick r:id="rId5" action="ppaction://hlinkfile" tooltip="Microcontroller"/>
              </a:rPr>
              <a:t>microcontrollers</a:t>
            </a:r>
            <a:r>
              <a:rPr lang="en-US" dirty="0" smtClean="0"/>
              <a:t> or </a:t>
            </a:r>
            <a:r>
              <a:rPr lang="en-US" dirty="0" smtClean="0">
                <a:hlinkClick r:id="rId6" action="ppaction://hlinkfile" tooltip="Digital signal processor"/>
              </a:rPr>
              <a:t>digital signal processors</a:t>
            </a:r>
            <a:r>
              <a:rPr lang="en-US" dirty="0" smtClean="0"/>
              <a:t> (DSP).</a:t>
            </a:r>
            <a:r>
              <a:rPr lang="en-US" baseline="30000" dirty="0" smtClean="0">
                <a:hlinkClick r:id="" action="ppaction://hlinkfile"/>
              </a:rPr>
              <a:t>[4]</a:t>
            </a:r>
            <a:r>
              <a:rPr lang="en-US" dirty="0" smtClean="0"/>
              <a:t> The key characteristic, however, is being dedicated to handle a particular task. Since the embedded system is dedicated to specific tasks, design engineers can optimize it to reduce the size and cost of the product and increase the reliability and performance. Some embedded systems are mass-produced, benefiting from </a:t>
            </a:r>
            <a:r>
              <a:rPr lang="en-US" dirty="0" smtClean="0">
                <a:hlinkClick r:id="rId7" action="ppaction://hlinkfile" tooltip="Economies of scale"/>
              </a:rPr>
              <a:t>economies of scale</a:t>
            </a:r>
            <a:r>
              <a:rPr lang="en-US" dirty="0" smtClean="0"/>
              <a:t>.</a:t>
            </a:r>
          </a:p>
          <a:p>
            <a:r>
              <a:rPr lang="en-US" dirty="0" smtClean="0"/>
              <a:t>Physically, embedded systems range from portable devices such as </a:t>
            </a:r>
            <a:r>
              <a:rPr lang="en-US" dirty="0" smtClean="0">
                <a:hlinkClick r:id="rId8" action="ppaction://hlinkfile" tooltip="Digital watch"/>
              </a:rPr>
              <a:t>digital watches</a:t>
            </a:r>
            <a:r>
              <a:rPr lang="en-US" dirty="0" smtClean="0"/>
              <a:t> and </a:t>
            </a:r>
            <a:r>
              <a:rPr lang="en-US" dirty="0" smtClean="0">
                <a:hlinkClick r:id="rId9" action="ppaction://hlinkfile" tooltip="Digital audio player"/>
              </a:rPr>
              <a:t>MP3 players</a:t>
            </a:r>
            <a:r>
              <a:rPr lang="en-US" dirty="0" smtClean="0"/>
              <a:t>, to large stationary installations like </a:t>
            </a:r>
            <a:r>
              <a:rPr lang="en-US" dirty="0" smtClean="0">
                <a:hlinkClick r:id="rId10" action="ppaction://hlinkfile" tooltip="Traffic light"/>
              </a:rPr>
              <a:t>traffic lights</a:t>
            </a:r>
            <a:r>
              <a:rPr lang="en-US" dirty="0" smtClean="0"/>
              <a:t>, </a:t>
            </a:r>
            <a:r>
              <a:rPr lang="en-US" dirty="0" smtClean="0">
                <a:hlinkClick r:id="rId11" action="ppaction://hlinkfile" tooltip="Programmable logic controller"/>
              </a:rPr>
              <a:t>factory controllers</a:t>
            </a:r>
            <a:r>
              <a:rPr lang="en-US" dirty="0" smtClean="0"/>
              <a:t>, or the systems controlling </a:t>
            </a:r>
            <a:r>
              <a:rPr lang="en-US" dirty="0" smtClean="0">
                <a:hlinkClick r:id="rId12" action="ppaction://hlinkfile" tooltip="Nuclear power plant"/>
              </a:rPr>
              <a:t>nuclear power plants</a:t>
            </a:r>
            <a:r>
              <a:rPr lang="en-US" dirty="0" smtClean="0"/>
              <a:t>. Complexity varies from low, with a single </a:t>
            </a:r>
            <a:r>
              <a:rPr lang="en-US" dirty="0" smtClean="0">
                <a:hlinkClick r:id="rId5" action="ppaction://hlinkfile" tooltip="Microcontroller"/>
              </a:rPr>
              <a:t>microcontroller</a:t>
            </a:r>
            <a:r>
              <a:rPr lang="en-US" dirty="0" smtClean="0"/>
              <a:t> chip, to very high with multiple units, </a:t>
            </a:r>
            <a:r>
              <a:rPr lang="en-US" dirty="0" smtClean="0">
                <a:hlinkClick r:id="rId13" action="ppaction://hlinkfile" tooltip="Peripheral"/>
              </a:rPr>
              <a:t>peripherals</a:t>
            </a:r>
            <a:r>
              <a:rPr lang="en-US" dirty="0" smtClean="0"/>
              <a:t> and networks mounted inside a large </a:t>
            </a:r>
            <a:r>
              <a:rPr lang="en-US" dirty="0" smtClean="0">
                <a:hlinkClick r:id="rId14" action="ppaction://hlinkfile" tooltip="Chassis"/>
              </a:rPr>
              <a:t>chassis</a:t>
            </a:r>
            <a:r>
              <a:rPr lang="en-US" dirty="0" smtClean="0"/>
              <a:t> or enclosure.</a:t>
            </a:r>
          </a:p>
          <a:p>
            <a:endParaRPr lang="sk-SK" dirty="0" smtClean="0"/>
          </a:p>
          <a:p>
            <a:r>
              <a:rPr lang="sk-SK" dirty="0" smtClean="0"/>
              <a:t>Cit.:  http://en.wikipedia.org/wiki/Embedded_system</a:t>
            </a:r>
            <a:endParaRPr lang="sk-SK" dirty="0"/>
          </a:p>
        </p:txBody>
      </p:sp>
      <p:sp>
        <p:nvSpPr>
          <p:cNvPr id="3" name="Nadpis 2"/>
          <p:cNvSpPr>
            <a:spLocks noGrp="1"/>
          </p:cNvSpPr>
          <p:nvPr>
            <p:ph type="title"/>
          </p:nvPr>
        </p:nvSpPr>
        <p:spPr/>
        <p:txBody>
          <a:bodyPr>
            <a:normAutofit fontScale="90000"/>
          </a:bodyPr>
          <a:lstStyle/>
          <a:p>
            <a:r>
              <a:rPr lang="sk-SK" sz="3600" dirty="0" smtClean="0"/>
              <a:t>Čo sú vnorené (</a:t>
            </a:r>
            <a:r>
              <a:rPr lang="sk-SK" sz="3600" dirty="0" err="1" smtClean="0"/>
              <a:t>embedded</a:t>
            </a:r>
            <a:r>
              <a:rPr lang="sk-SK" sz="3600" dirty="0" smtClean="0"/>
              <a:t>) systémy – </a:t>
            </a:r>
            <a:r>
              <a:rPr lang="sk-SK" sz="3600" dirty="0" err="1" smtClean="0"/>
              <a:t>wikédia</a:t>
            </a:r>
            <a:r>
              <a:rPr lang="sk-SK" sz="3600" dirty="0" smtClean="0"/>
              <a:t> ENG </a:t>
            </a:r>
            <a:r>
              <a:rPr lang="sk-SK" sz="2200" dirty="0" smtClean="0"/>
              <a:t>(angličtina je jazyk (aj) technikov a programátorov)</a:t>
            </a:r>
            <a:endParaRPr lang="sk-SK" sz="3600"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4</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sk-SK" sz="2800" dirty="0" smtClean="0"/>
              <a:t>Čo sú vnorené (</a:t>
            </a:r>
            <a:r>
              <a:rPr lang="sk-SK" sz="2800" dirty="0" err="1" smtClean="0"/>
              <a:t>embedded</a:t>
            </a:r>
            <a:r>
              <a:rPr lang="sk-SK" sz="2800" dirty="0" smtClean="0"/>
              <a:t>) systémy – </a:t>
            </a:r>
            <a:r>
              <a:rPr lang="sk-SK" sz="2800" dirty="0" err="1" smtClean="0"/>
              <a:t>wikédia</a:t>
            </a:r>
            <a:r>
              <a:rPr lang="sk-SK" sz="2800" dirty="0" smtClean="0"/>
              <a:t> ENG – fotografia ADSL </a:t>
            </a:r>
            <a:r>
              <a:rPr lang="sk-SK" sz="2800" dirty="0" err="1" smtClean="0"/>
              <a:t>Router</a:t>
            </a:r>
            <a:endParaRPr lang="sk-SK" sz="2800" dirty="0"/>
          </a:p>
        </p:txBody>
      </p:sp>
      <p:pic>
        <p:nvPicPr>
          <p:cNvPr id="4" name="Obrázok 3" descr="776px-ADSL_modem_router_internals_labeled.jpg"/>
          <p:cNvPicPr>
            <a:picLocks noChangeAspect="1"/>
          </p:cNvPicPr>
          <p:nvPr/>
        </p:nvPicPr>
        <p:blipFill>
          <a:blip r:embed="rId2" cstate="print"/>
          <a:stretch>
            <a:fillRect/>
          </a:stretch>
        </p:blipFill>
        <p:spPr>
          <a:xfrm>
            <a:off x="1600200" y="1295400"/>
            <a:ext cx="6519672" cy="5040984"/>
          </a:xfrm>
          <a:prstGeom prst="rect">
            <a:avLst/>
          </a:prstGeom>
        </p:spPr>
      </p:pic>
      <p:sp>
        <p:nvSpPr>
          <p:cNvPr id="5" name="Zástupný symbol dátumu 4"/>
          <p:cNvSpPr>
            <a:spLocks noGrp="1"/>
          </p:cNvSpPr>
          <p:nvPr>
            <p:ph type="dt" sz="half" idx="10"/>
          </p:nvPr>
        </p:nvSpPr>
        <p:spPr/>
        <p:txBody>
          <a:bodyPr/>
          <a:lstStyle/>
          <a:p>
            <a:r>
              <a:rPr lang="sk-SK" smtClean="0"/>
              <a:t>27. 4. 2012</a:t>
            </a:r>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5</a:t>
            </a:fld>
            <a:endParaRPr lang="sk-SK"/>
          </a:p>
        </p:txBody>
      </p:sp>
      <p:sp>
        <p:nvSpPr>
          <p:cNvPr id="7" name="Zástupný symbol päty 6"/>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lnSpcReduction="10000"/>
          </a:bodyPr>
          <a:lstStyle/>
          <a:p>
            <a:endParaRPr lang="sk-SK" dirty="0" smtClean="0"/>
          </a:p>
          <a:p>
            <a:r>
              <a:rPr lang="en-US" b="1" dirty="0" err="1" smtClean="0"/>
              <a:t>Kinect</a:t>
            </a:r>
            <a:r>
              <a:rPr lang="en-US" dirty="0" smtClean="0"/>
              <a:t> is a </a:t>
            </a:r>
            <a:r>
              <a:rPr lang="en-US" dirty="0" smtClean="0">
                <a:hlinkClick r:id="rId2" action="ppaction://hlinkfile" tooltip="Motion sensing"/>
              </a:rPr>
              <a:t>motion sensing</a:t>
            </a:r>
            <a:r>
              <a:rPr lang="en-US" dirty="0" smtClean="0"/>
              <a:t> </a:t>
            </a:r>
            <a:r>
              <a:rPr lang="en-US" dirty="0" smtClean="0">
                <a:hlinkClick r:id="rId3" action="ppaction://hlinkfile" tooltip="Input device"/>
              </a:rPr>
              <a:t>input device</a:t>
            </a:r>
            <a:r>
              <a:rPr lang="en-US" dirty="0" smtClean="0"/>
              <a:t> by </a:t>
            </a:r>
            <a:r>
              <a:rPr lang="en-US" dirty="0" smtClean="0">
                <a:hlinkClick r:id="rId4" action="ppaction://hlinkfile" tooltip="Microsoft"/>
              </a:rPr>
              <a:t>Microsoft</a:t>
            </a:r>
            <a:r>
              <a:rPr lang="en-US" dirty="0" smtClean="0"/>
              <a:t> for the </a:t>
            </a:r>
            <a:r>
              <a:rPr lang="en-US" dirty="0" smtClean="0">
                <a:hlinkClick r:id="rId5" action="ppaction://hlinkfile" tooltip="Xbox 360"/>
              </a:rPr>
              <a:t>Xbox 360</a:t>
            </a:r>
            <a:r>
              <a:rPr lang="en-US" dirty="0" smtClean="0"/>
              <a:t> </a:t>
            </a:r>
            <a:r>
              <a:rPr lang="en-US" dirty="0" smtClean="0">
                <a:hlinkClick r:id="rId6" action="ppaction://hlinkfile" tooltip="Video game console"/>
              </a:rPr>
              <a:t>video game console</a:t>
            </a:r>
            <a:r>
              <a:rPr lang="en-US" dirty="0" smtClean="0"/>
              <a:t> and </a:t>
            </a:r>
            <a:r>
              <a:rPr lang="en-US" dirty="0" smtClean="0">
                <a:hlinkClick r:id="rId7" action="ppaction://hlinkfile" tooltip="Windows"/>
              </a:rPr>
              <a:t>Windows</a:t>
            </a:r>
            <a:r>
              <a:rPr lang="en-US" dirty="0" smtClean="0"/>
              <a:t> </a:t>
            </a:r>
            <a:r>
              <a:rPr lang="en-US" dirty="0" smtClean="0">
                <a:hlinkClick r:id="rId8" action="ppaction://hlinkfile" tooltip="Personal computer"/>
              </a:rPr>
              <a:t>PCs</a:t>
            </a:r>
            <a:r>
              <a:rPr lang="en-US" dirty="0" smtClean="0"/>
              <a:t>. Based around a </a:t>
            </a:r>
            <a:r>
              <a:rPr lang="en-US" dirty="0" smtClean="0">
                <a:hlinkClick r:id="rId9" action="ppaction://hlinkfile" tooltip="Webcam"/>
              </a:rPr>
              <a:t>webcam</a:t>
            </a:r>
            <a:r>
              <a:rPr lang="en-US" dirty="0" smtClean="0"/>
              <a:t>-style add-on </a:t>
            </a:r>
            <a:r>
              <a:rPr lang="en-US" dirty="0" smtClean="0">
                <a:hlinkClick r:id="rId10" action="ppaction://hlinkfile" tooltip="Peripheral"/>
              </a:rPr>
              <a:t>peripheral</a:t>
            </a:r>
            <a:r>
              <a:rPr lang="en-US" dirty="0" smtClean="0"/>
              <a:t> for the Xbox 360 console, it enables users to control and interact with the Xbox 360 without the need to touch a </a:t>
            </a:r>
            <a:r>
              <a:rPr lang="en-US" dirty="0" smtClean="0">
                <a:hlinkClick r:id="rId11" action="ppaction://hlinkfile" tooltip="Game controller"/>
              </a:rPr>
              <a:t>game controller</a:t>
            </a:r>
            <a:r>
              <a:rPr lang="en-US" dirty="0" smtClean="0"/>
              <a:t>, through a </a:t>
            </a:r>
            <a:r>
              <a:rPr lang="en-US" dirty="0" smtClean="0">
                <a:hlinkClick r:id="rId12" action="ppaction://hlinkfile" tooltip="Natural user interface"/>
              </a:rPr>
              <a:t>natural user interface</a:t>
            </a:r>
            <a:r>
              <a:rPr lang="en-US" dirty="0" smtClean="0"/>
              <a:t> using gestures and </a:t>
            </a:r>
            <a:r>
              <a:rPr lang="en-US" dirty="0" smtClean="0">
                <a:hlinkClick r:id="rId13" action="ppaction://hlinkfile" tooltip="Speech recognition"/>
              </a:rPr>
              <a:t>spoken commands</a:t>
            </a:r>
            <a:r>
              <a:rPr lang="en-US" dirty="0" smtClean="0"/>
              <a:t>.</a:t>
            </a:r>
            <a:r>
              <a:rPr lang="en-US" baseline="30000" dirty="0" smtClean="0">
                <a:hlinkClick r:id="" action="ppaction://hlinkfile"/>
              </a:rPr>
              <a:t>[10]</a:t>
            </a:r>
            <a:r>
              <a:rPr lang="en-US" dirty="0" smtClean="0"/>
              <a:t> </a:t>
            </a:r>
            <a:endParaRPr lang="sk-SK" dirty="0" smtClean="0"/>
          </a:p>
          <a:p>
            <a:r>
              <a:rPr lang="sk-SK" dirty="0" smtClean="0"/>
              <a:t>Cit. http://en.wikipedia.org/wiki/Kinect</a:t>
            </a:r>
            <a:endParaRPr lang="sk-SK" dirty="0"/>
          </a:p>
        </p:txBody>
      </p:sp>
      <p:sp>
        <p:nvSpPr>
          <p:cNvPr id="3" name="Nadpis 2"/>
          <p:cNvSpPr>
            <a:spLocks noGrp="1"/>
          </p:cNvSpPr>
          <p:nvPr>
            <p:ph type="title"/>
          </p:nvPr>
        </p:nvSpPr>
        <p:spPr/>
        <p:txBody>
          <a:bodyPr>
            <a:normAutofit fontScale="90000"/>
          </a:bodyPr>
          <a:lstStyle/>
          <a:p>
            <a:r>
              <a:rPr lang="sk-SK" dirty="0" smtClean="0"/>
              <a:t>Príklad </a:t>
            </a:r>
            <a:r>
              <a:rPr lang="sk-SK" dirty="0" err="1" smtClean="0"/>
              <a:t>embedded</a:t>
            </a:r>
            <a:r>
              <a:rPr lang="sk-SK" dirty="0" smtClean="0"/>
              <a:t> systém – KINECT o Microsoftu</a:t>
            </a:r>
            <a:endParaRPr lang="sk-SK"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6</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sk-SK" dirty="0" smtClean="0"/>
              <a:t>Príklad </a:t>
            </a:r>
            <a:r>
              <a:rPr lang="sk-SK" dirty="0" err="1" smtClean="0"/>
              <a:t>embedded</a:t>
            </a:r>
            <a:r>
              <a:rPr lang="sk-SK" dirty="0" smtClean="0"/>
              <a:t> systém – KINECT o </a:t>
            </a:r>
            <a:r>
              <a:rPr lang="sk-SK" dirty="0" err="1" smtClean="0"/>
              <a:t>Mikcosoftu</a:t>
            </a:r>
            <a:endParaRPr lang="sk-SK" dirty="0"/>
          </a:p>
        </p:txBody>
      </p:sp>
      <p:pic>
        <p:nvPicPr>
          <p:cNvPr id="4" name="Obrázok 3" descr="Xbox-360-Kinect-Standalone.png"/>
          <p:cNvPicPr>
            <a:picLocks noChangeAspect="1"/>
          </p:cNvPicPr>
          <p:nvPr/>
        </p:nvPicPr>
        <p:blipFill>
          <a:blip r:embed="rId2" cstate="print"/>
          <a:stretch>
            <a:fillRect/>
          </a:stretch>
        </p:blipFill>
        <p:spPr>
          <a:xfrm>
            <a:off x="0" y="1524000"/>
            <a:ext cx="9144000" cy="3159707"/>
          </a:xfrm>
          <a:prstGeom prst="rect">
            <a:avLst/>
          </a:prstGeom>
        </p:spPr>
      </p:pic>
      <p:sp>
        <p:nvSpPr>
          <p:cNvPr id="5" name="Obdĺžnik 4"/>
          <p:cNvSpPr/>
          <p:nvPr/>
        </p:nvSpPr>
        <p:spPr>
          <a:xfrm>
            <a:off x="2438400" y="5638800"/>
            <a:ext cx="5791200" cy="369332"/>
          </a:xfrm>
          <a:prstGeom prst="rect">
            <a:avLst/>
          </a:prstGeom>
        </p:spPr>
        <p:txBody>
          <a:bodyPr wrap="square">
            <a:spAutoFit/>
          </a:bodyPr>
          <a:lstStyle/>
          <a:p>
            <a:r>
              <a:rPr lang="sk-SK" dirty="0" smtClean="0"/>
              <a:t>Cit. http://en.wikipedia.org/wiki/Kinect</a:t>
            </a:r>
            <a:endParaRPr lang="sk-SK" dirty="0"/>
          </a:p>
        </p:txBody>
      </p:sp>
      <p:sp>
        <p:nvSpPr>
          <p:cNvPr id="6" name="Zástupný symbol dátumu 5"/>
          <p:cNvSpPr>
            <a:spLocks noGrp="1"/>
          </p:cNvSpPr>
          <p:nvPr>
            <p:ph type="dt" sz="half" idx="10"/>
          </p:nvPr>
        </p:nvSpPr>
        <p:spPr/>
        <p:txBody>
          <a:bodyPr/>
          <a:lstStyle/>
          <a:p>
            <a:r>
              <a:rPr lang="sk-SK" smtClean="0"/>
              <a:t>27. 4. 2012</a:t>
            </a:r>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7</a:t>
            </a:fld>
            <a:endParaRPr lang="sk-SK"/>
          </a:p>
        </p:txBody>
      </p:sp>
      <p:sp>
        <p:nvSpPr>
          <p:cNvPr id="8" name="Zástupný symbol päty 7"/>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70000" lnSpcReduction="20000"/>
          </a:bodyPr>
          <a:lstStyle/>
          <a:p>
            <a:r>
              <a:rPr lang="sk-SK" b="1" dirty="0" smtClean="0"/>
              <a:t>Predaj od nov. 2010 : </a:t>
            </a:r>
          </a:p>
          <a:p>
            <a:r>
              <a:rPr lang="en-US" dirty="0" err="1" smtClean="0"/>
              <a:t>Kinect</a:t>
            </a:r>
            <a:r>
              <a:rPr lang="en-US" dirty="0" smtClean="0"/>
              <a:t> was launched in North America on November 4, 2010,</a:t>
            </a:r>
            <a:r>
              <a:rPr lang="en-US" baseline="30000" dirty="0" smtClean="0">
                <a:hlinkClick r:id="" action="ppaction://hlinkfile"/>
              </a:rPr>
              <a:t>[3]</a:t>
            </a:r>
            <a:r>
              <a:rPr lang="en-US" dirty="0" smtClean="0"/>
              <a:t> in Europe on November 10, 2010,</a:t>
            </a:r>
            <a:r>
              <a:rPr lang="en-US" baseline="30000" dirty="0" smtClean="0">
                <a:hlinkClick r:id="" action="ppaction://hlinkfile"/>
              </a:rPr>
              <a:t>[4]</a:t>
            </a:r>
            <a:r>
              <a:rPr lang="en-US" dirty="0" smtClean="0"/>
              <a:t> in Australia, New Zealand and Singapore on November 18, 2010,</a:t>
            </a:r>
            <a:r>
              <a:rPr lang="en-US" baseline="30000" dirty="0" smtClean="0">
                <a:hlinkClick r:id="" action="ppaction://hlinkfile"/>
              </a:rPr>
              <a:t>[6][12][13]</a:t>
            </a:r>
            <a:r>
              <a:rPr lang="en-US" dirty="0" smtClean="0"/>
              <a:t> and in Japan on November 20, 2010.</a:t>
            </a:r>
            <a:r>
              <a:rPr lang="en-US" baseline="30000" dirty="0" smtClean="0">
                <a:hlinkClick r:id="" action="ppaction://hlinkfile"/>
              </a:rPr>
              <a:t>[14]</a:t>
            </a:r>
            <a:r>
              <a:rPr lang="en-US" dirty="0" smtClean="0"/>
              <a:t> Purchase options for the sensor peripheral include a bundle with the game </a:t>
            </a:r>
            <a:r>
              <a:rPr lang="en-US" i="1" dirty="0" err="1" smtClean="0">
                <a:hlinkClick r:id="rId2" action="ppaction://hlinkfile" tooltip="Kinect Adventures"/>
              </a:rPr>
              <a:t>Kinect</a:t>
            </a:r>
            <a:r>
              <a:rPr lang="en-US" i="1" dirty="0" smtClean="0">
                <a:hlinkClick r:id="rId2" action="ppaction://hlinkfile" tooltip="Kinect Adventures"/>
              </a:rPr>
              <a:t> Adventures</a:t>
            </a:r>
            <a:r>
              <a:rPr lang="en-US" dirty="0" smtClean="0"/>
              <a:t> and console bundles with either a 4 GB</a:t>
            </a:r>
            <a:r>
              <a:rPr lang="en-US" baseline="30000" dirty="0" smtClean="0">
                <a:hlinkClick r:id="" action="ppaction://hlinkfile"/>
              </a:rPr>
              <a:t>[15][16][17]</a:t>
            </a:r>
            <a:r>
              <a:rPr lang="en-US" dirty="0" smtClean="0"/>
              <a:t> or 250 GB</a:t>
            </a:r>
            <a:r>
              <a:rPr lang="en-US" baseline="30000" dirty="0" smtClean="0">
                <a:hlinkClick r:id="" action="ppaction://hlinkfile"/>
              </a:rPr>
              <a:t>[18]</a:t>
            </a:r>
            <a:r>
              <a:rPr lang="en-US" dirty="0" smtClean="0"/>
              <a:t> Xbox 360 console and </a:t>
            </a:r>
            <a:r>
              <a:rPr lang="en-US" i="1" dirty="0" err="1" smtClean="0"/>
              <a:t>Kinect</a:t>
            </a:r>
            <a:r>
              <a:rPr lang="en-US" i="1" dirty="0" smtClean="0"/>
              <a:t> Adventures</a:t>
            </a:r>
            <a:r>
              <a:rPr lang="en-US" dirty="0" smtClean="0"/>
              <a:t>.</a:t>
            </a:r>
            <a:r>
              <a:rPr lang="en-US" baseline="30000" dirty="0" smtClean="0">
                <a:hlinkClick r:id="" action="ppaction://hlinkfile"/>
              </a:rPr>
              <a:t>[15][16][17][18]</a:t>
            </a:r>
            <a:endParaRPr lang="en-US" dirty="0" smtClean="0"/>
          </a:p>
          <a:p>
            <a:r>
              <a:rPr lang="sk-SK" b="1" dirty="0" err="1" smtClean="0"/>
              <a:t>Guinessov</a:t>
            </a:r>
            <a:r>
              <a:rPr lang="sk-SK" b="1" dirty="0" smtClean="0"/>
              <a:t> rekord : </a:t>
            </a:r>
          </a:p>
          <a:p>
            <a:r>
              <a:rPr lang="en-US" dirty="0" smtClean="0"/>
              <a:t>After selling a total of 8 million units in its first 60 days, the </a:t>
            </a:r>
            <a:r>
              <a:rPr lang="en-US" dirty="0" err="1" smtClean="0"/>
              <a:t>Kinect</a:t>
            </a:r>
            <a:r>
              <a:rPr lang="en-US" dirty="0" smtClean="0"/>
              <a:t> holds the </a:t>
            </a:r>
            <a:r>
              <a:rPr lang="en-US" dirty="0" smtClean="0">
                <a:hlinkClick r:id="rId3" action="ppaction://hlinkfile" tooltip="Guinness World Record"/>
              </a:rPr>
              <a:t>Guinness World Record</a:t>
            </a:r>
            <a:r>
              <a:rPr lang="en-US" dirty="0" smtClean="0"/>
              <a:t> of being </a:t>
            </a:r>
            <a:r>
              <a:rPr lang="en-US" b="1" dirty="0" smtClean="0">
                <a:solidFill>
                  <a:srgbClr val="FF0000"/>
                </a:solidFill>
              </a:rPr>
              <a:t>the "fastest selling consumer electronics device</a:t>
            </a:r>
            <a:r>
              <a:rPr lang="en-US" dirty="0" smtClean="0"/>
              <a:t>".</a:t>
            </a:r>
            <a:r>
              <a:rPr lang="en-US" baseline="30000" dirty="0" smtClean="0">
                <a:hlinkClick r:id="" action="ppaction://hlinkfile"/>
              </a:rPr>
              <a:t>[19][20][21]</a:t>
            </a:r>
            <a:r>
              <a:rPr lang="en-US" dirty="0" smtClean="0"/>
              <a:t> 18 million units of the </a:t>
            </a:r>
            <a:r>
              <a:rPr lang="en-US" dirty="0" err="1" smtClean="0"/>
              <a:t>Kinect</a:t>
            </a:r>
            <a:r>
              <a:rPr lang="en-US" dirty="0" smtClean="0"/>
              <a:t> sensor had been shipped as of January 2012.</a:t>
            </a:r>
            <a:r>
              <a:rPr lang="en-US" baseline="30000" dirty="0" smtClean="0">
                <a:hlinkClick r:id="" action="ppaction://hlinkfile"/>
              </a:rPr>
              <a:t>[1]</a:t>
            </a:r>
            <a:endParaRPr lang="en-US" dirty="0" smtClean="0"/>
          </a:p>
          <a:p>
            <a:r>
              <a:rPr lang="sk-SK" b="1" dirty="0" smtClean="0"/>
              <a:t>Možnosť vytvárať vlastné </a:t>
            </a:r>
            <a:r>
              <a:rPr lang="sk-SK" sz="4000" b="1" dirty="0" smtClean="0"/>
              <a:t>(amatérske)</a:t>
            </a:r>
            <a:r>
              <a:rPr lang="sk-SK" b="1" dirty="0" smtClean="0"/>
              <a:t>aplikácie : </a:t>
            </a:r>
          </a:p>
          <a:p>
            <a:r>
              <a:rPr lang="en-US" dirty="0" smtClean="0"/>
              <a:t>Microsoft released </a:t>
            </a:r>
            <a:r>
              <a:rPr lang="en-US" dirty="0" err="1" smtClean="0"/>
              <a:t>Kinect</a:t>
            </a:r>
            <a:r>
              <a:rPr lang="en-US" dirty="0" smtClean="0"/>
              <a:t> </a:t>
            </a:r>
            <a:r>
              <a:rPr lang="en-US" dirty="0" smtClean="0">
                <a:hlinkClick r:id="rId4" action="ppaction://hlinkfile" tooltip="SDK"/>
              </a:rPr>
              <a:t>software development kit</a:t>
            </a:r>
            <a:r>
              <a:rPr lang="en-US" dirty="0" smtClean="0"/>
              <a:t> for Windows 7 on June 16, 2011.</a:t>
            </a:r>
            <a:r>
              <a:rPr lang="en-US" baseline="30000" dirty="0" smtClean="0">
                <a:hlinkClick r:id="" action="ppaction://hlinkfile"/>
              </a:rPr>
              <a:t>[22][23][24]</a:t>
            </a:r>
            <a:r>
              <a:rPr lang="en-US" dirty="0" smtClean="0"/>
              <a:t> This SDK will allow developers to write </a:t>
            </a:r>
            <a:r>
              <a:rPr lang="en-US" dirty="0" err="1" smtClean="0"/>
              <a:t>Kinecting</a:t>
            </a:r>
            <a:r>
              <a:rPr lang="en-US" dirty="0" smtClean="0"/>
              <a:t> apps in </a:t>
            </a:r>
            <a:r>
              <a:rPr lang="en-US" dirty="0" smtClean="0">
                <a:hlinkClick r:id="rId5" action="ppaction://hlinkfile" tooltip="C++/CLI"/>
              </a:rPr>
              <a:t>C++/CLI</a:t>
            </a:r>
            <a:r>
              <a:rPr lang="en-US" dirty="0" smtClean="0"/>
              <a:t>, </a:t>
            </a:r>
            <a:r>
              <a:rPr lang="en-US" dirty="0" smtClean="0">
                <a:hlinkClick r:id="rId6" action="ppaction://hlinkfile" tooltip="C Sharp (programming language)"/>
              </a:rPr>
              <a:t>C#</a:t>
            </a:r>
            <a:r>
              <a:rPr lang="en-US" dirty="0" smtClean="0"/>
              <a:t>, or </a:t>
            </a:r>
            <a:r>
              <a:rPr lang="en-US" dirty="0" smtClean="0">
                <a:hlinkClick r:id="rId7" action="ppaction://hlinkfile" tooltip="Visual Basic .NET"/>
              </a:rPr>
              <a:t>Visual Basic .NET</a:t>
            </a:r>
            <a:r>
              <a:rPr lang="en-US" dirty="0" smtClean="0"/>
              <a:t>.</a:t>
            </a:r>
            <a:r>
              <a:rPr lang="en-US" baseline="30000" dirty="0" smtClean="0">
                <a:hlinkClick r:id="" action="ppaction://hlinkfile"/>
              </a:rPr>
              <a:t>[25][26]</a:t>
            </a:r>
            <a:endParaRPr lang="en-US" dirty="0" smtClean="0"/>
          </a:p>
          <a:p>
            <a:endParaRPr lang="sk-SK" dirty="0"/>
          </a:p>
        </p:txBody>
      </p:sp>
      <p:sp>
        <p:nvSpPr>
          <p:cNvPr id="3" name="Nadpis 2"/>
          <p:cNvSpPr>
            <a:spLocks noGrp="1"/>
          </p:cNvSpPr>
          <p:nvPr>
            <p:ph type="title"/>
          </p:nvPr>
        </p:nvSpPr>
        <p:spPr/>
        <p:txBody>
          <a:bodyPr>
            <a:normAutofit fontScale="90000"/>
          </a:bodyPr>
          <a:lstStyle/>
          <a:p>
            <a:r>
              <a:rPr lang="sk-SK" dirty="0" smtClean="0"/>
              <a:t>Príklad </a:t>
            </a:r>
            <a:r>
              <a:rPr lang="sk-SK" dirty="0" err="1" smtClean="0"/>
              <a:t>embedded</a:t>
            </a:r>
            <a:r>
              <a:rPr lang="sk-SK" dirty="0" smtClean="0"/>
              <a:t> systém – KINECT o Microsoftu </a:t>
            </a:r>
            <a:endParaRPr lang="sk-SK" dirty="0"/>
          </a:p>
        </p:txBody>
      </p:sp>
      <p:sp>
        <p:nvSpPr>
          <p:cNvPr id="4" name="Zástupný symbol dátumu 3"/>
          <p:cNvSpPr>
            <a:spLocks noGrp="1"/>
          </p:cNvSpPr>
          <p:nvPr>
            <p:ph type="dt" sz="half" idx="10"/>
          </p:nvPr>
        </p:nvSpPr>
        <p:spPr/>
        <p:txBody>
          <a:bodyPr/>
          <a:lstStyle/>
          <a:p>
            <a:r>
              <a:rPr lang="sk-SK" smtClean="0"/>
              <a:t>27. 4. 2012</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8</a:t>
            </a:fld>
            <a:endParaRPr lang="sk-SK"/>
          </a:p>
        </p:txBody>
      </p:sp>
      <p:sp>
        <p:nvSpPr>
          <p:cNvPr id="6" name="Zástupný symbol päty 5"/>
          <p:cNvSpPr>
            <a:spLocks noGrp="1"/>
          </p:cNvSpPr>
          <p:nvPr>
            <p:ph type="ftr" sz="quarter" idx="11"/>
          </p:nvPr>
        </p:nvSpPr>
        <p:spPr/>
        <p:txBody>
          <a:bodyPr/>
          <a:lstStyle/>
          <a:p>
            <a:r>
              <a:rPr lang="sk-SK" smtClean="0"/>
              <a:t>doc. Pančík embedded systémy</a:t>
            </a:r>
            <a:endParaRPr lang="sk-S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lnSpcReduction="20000"/>
          </a:bodyPr>
          <a:lstStyle/>
          <a:p>
            <a:r>
              <a:rPr lang="sk-SK" dirty="0" smtClean="0"/>
              <a:t>Filozofia : </a:t>
            </a:r>
          </a:p>
          <a:p>
            <a:pPr lvl="1"/>
            <a:r>
              <a:rPr lang="sk-SK" dirty="0" smtClean="0"/>
              <a:t>som študent a chcem sa niečo v IT perspektívne naučiť</a:t>
            </a:r>
          </a:p>
          <a:p>
            <a:r>
              <a:rPr lang="sk-SK" dirty="0" smtClean="0"/>
              <a:t>Cieľ : </a:t>
            </a:r>
          </a:p>
          <a:p>
            <a:pPr lvl="1"/>
            <a:r>
              <a:rPr lang="sk-SK" dirty="0" smtClean="0"/>
              <a:t>zistiť aktuálne trendy, možné perspektívy a efektívneho smerovania  vlastného vzdelávania</a:t>
            </a:r>
          </a:p>
          <a:p>
            <a:r>
              <a:rPr lang="sk-SK" dirty="0" smtClean="0"/>
              <a:t>Prostriedok : </a:t>
            </a:r>
          </a:p>
          <a:p>
            <a:pPr lvl="1"/>
            <a:r>
              <a:rPr lang="sk-SK" dirty="0" smtClean="0"/>
              <a:t>Analýza pracovného trhu v UK</a:t>
            </a:r>
          </a:p>
          <a:p>
            <a:r>
              <a:rPr lang="sk-SK" dirty="0" smtClean="0"/>
              <a:t>Poznámky : </a:t>
            </a:r>
          </a:p>
          <a:p>
            <a:pPr lvl="1"/>
            <a:r>
              <a:rPr lang="sk-SK" dirty="0" smtClean="0"/>
              <a:t>budeme analyzovať pracovný trh v UK </a:t>
            </a:r>
          </a:p>
          <a:p>
            <a:pPr lvl="1"/>
            <a:r>
              <a:rPr lang="sk-SK" dirty="0" smtClean="0"/>
              <a:t>treba zobrať do úvahy reálie – platy sú v hrubom, ročné  a nezdanené, vyššie životné náklady oproti SR (Írsko 1), rozdiely sú medzi veľkým  Londýnom a zvyškom UK </a:t>
            </a:r>
          </a:p>
          <a:p>
            <a:pPr lvl="1"/>
            <a:r>
              <a:rPr lang="sk-SK" dirty="0" smtClean="0"/>
              <a:t>(1), Cit: http://www.eures.sk/zivotne-a-pracovne-podmienky-v-irsku-246-1.html#x4_3</a:t>
            </a:r>
          </a:p>
          <a:p>
            <a:endParaRPr lang="sk-SK" dirty="0"/>
          </a:p>
        </p:txBody>
      </p:sp>
      <p:sp>
        <p:nvSpPr>
          <p:cNvPr id="3" name="Zástupný symbol dátumu 2"/>
          <p:cNvSpPr>
            <a:spLocks noGrp="1"/>
          </p:cNvSpPr>
          <p:nvPr>
            <p:ph type="dt" sz="half" idx="10"/>
          </p:nvPr>
        </p:nvSpPr>
        <p:spPr/>
        <p:txBody>
          <a:bodyPr/>
          <a:lstStyle/>
          <a:p>
            <a:r>
              <a:rPr lang="sk-SK" smtClean="0"/>
              <a:t>27. 4. 2012</a:t>
            </a:r>
            <a:endParaRPr lang="sk-SK"/>
          </a:p>
        </p:txBody>
      </p:sp>
      <p:sp>
        <p:nvSpPr>
          <p:cNvPr id="4" name="Zástupný symbol päty 3"/>
          <p:cNvSpPr>
            <a:spLocks noGrp="1"/>
          </p:cNvSpPr>
          <p:nvPr>
            <p:ph type="ftr" sz="quarter" idx="11"/>
          </p:nvPr>
        </p:nvSpPr>
        <p:spPr/>
        <p:txBody>
          <a:bodyPr/>
          <a:lstStyle/>
          <a:p>
            <a:r>
              <a:rPr lang="sk-SK" smtClean="0"/>
              <a:t>doc. Pančík embedded systémy</a:t>
            </a:r>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9</a:t>
            </a:fld>
            <a:endParaRPr lang="sk-SK"/>
          </a:p>
        </p:txBody>
      </p:sp>
      <p:sp>
        <p:nvSpPr>
          <p:cNvPr id="6" name="Nadpis 5"/>
          <p:cNvSpPr>
            <a:spLocks noGrp="1"/>
          </p:cNvSpPr>
          <p:nvPr>
            <p:ph type="title"/>
          </p:nvPr>
        </p:nvSpPr>
        <p:spPr/>
        <p:txBody>
          <a:bodyPr>
            <a:normAutofit fontScale="90000"/>
          </a:bodyPr>
          <a:lstStyle/>
          <a:p>
            <a:r>
              <a:rPr lang="sk-SK" dirty="0" smtClean="0"/>
              <a:t>Programovanie </a:t>
            </a:r>
            <a:r>
              <a:rPr lang="sk-SK" dirty="0" err="1" smtClean="0"/>
              <a:t>embedded</a:t>
            </a:r>
            <a:r>
              <a:rPr lang="sk-SK" dirty="0" smtClean="0"/>
              <a:t> systémov a ja študent </a:t>
            </a:r>
            <a:endParaRPr lang="sk-SK"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373</TotalTime>
  <Words>3072</Words>
  <Application>Microsoft Office PowerPoint</Application>
  <PresentationFormat>Prezentácia na obrazovke (4:3)</PresentationFormat>
  <Paragraphs>435</Paragraphs>
  <Slides>33</Slides>
  <Notes>0</Notes>
  <HiddenSlides>0</HiddenSlides>
  <MMClips>0</MMClips>
  <ScaleCrop>false</ScaleCrop>
  <HeadingPairs>
    <vt:vector size="4" baseType="variant">
      <vt:variant>
        <vt:lpstr>Motív</vt:lpstr>
      </vt:variant>
      <vt:variant>
        <vt:i4>1</vt:i4>
      </vt:variant>
      <vt:variant>
        <vt:lpstr>Nadpisy snímok</vt:lpstr>
      </vt:variant>
      <vt:variant>
        <vt:i4>33</vt:i4>
      </vt:variant>
    </vt:vector>
  </HeadingPairs>
  <TitlesOfParts>
    <vt:vector size="34" baseType="lpstr">
      <vt:lpstr>Hala</vt:lpstr>
      <vt:lpstr>Programovanie vnorených (embedded) systémov </vt:lpstr>
      <vt:lpstr>Podrobnejší obsah prednášky :  prednáška sadá stiahnuť na stránke autora www.drpancik.sk v časti AKTIVITY a PROJEKTY</vt:lpstr>
      <vt:lpstr>Čo sú vnorené (embedded) systémy – Wikipédia SK </vt:lpstr>
      <vt:lpstr>Čo sú vnorené (embedded) systémy – wikédia ENG (angličtina je jazyk (aj) technikov a programátorov)</vt:lpstr>
      <vt:lpstr>Čo sú vnorené (embedded) systémy – wikédia ENG – fotografia ADSL Router</vt:lpstr>
      <vt:lpstr>Príklad embedded systém – KINECT o Microsoftu</vt:lpstr>
      <vt:lpstr>Príklad embedded systém – KINECT o Mikcosoftu</vt:lpstr>
      <vt:lpstr>Príklad embedded systém – KINECT o Microsoftu </vt:lpstr>
      <vt:lpstr>Programovanie embedded systémov a ja študent </vt:lpstr>
      <vt:lpstr>Programátor   (http://www.itjobswatch.co.uk/ úvodná stránka )</vt:lpstr>
      <vt:lpstr>Programátor embedded systémov  (http://www.itjobswatch.co.uk/  kľúčové slovo embedded )</vt:lpstr>
      <vt:lpstr>Porovnanie programátora a programátora embedded</vt:lpstr>
      <vt:lpstr>Popri inom - aby sme boli „in“  – programátori mobilných aplikácií </vt:lpstr>
      <vt:lpstr>Programátor mobilných systémov  (http://www.itjobswatch.co.uk/  kľúčové slovo  mobile )</vt:lpstr>
      <vt:lpstr>Programátor   (http://www.itjobswatch.co.uk/  kľúčové slovo  Android, iOS (APPLE iPod, iPhone) )</vt:lpstr>
      <vt:lpstr>Ako sa oboznámiť a naučiť programovať vnorené systémy </vt:lpstr>
      <vt:lpstr>Apropo : Programovanie NXT LEGO (http://www.cudzieslova.sk/hladanie/apropo mimochodom k veci)</vt:lpstr>
      <vt:lpstr>Apropo : Programovanie NXT LEGO(open hardvér a open softvér)</vt:lpstr>
      <vt:lpstr>Snímka 19</vt:lpstr>
      <vt:lpstr>ARDUINO (nar.*2005) na Wikipedii</vt:lpstr>
      <vt:lpstr>Doska ARDUINO MEGA ADK (nar.*2012) http://arduino.cc/en/Main/ArduinoBoardADK</vt:lpstr>
      <vt:lpstr>Doska ARDUINO MEGA ADK Charakteristika : cena www.rlx.sk 60 Euro</vt:lpstr>
      <vt:lpstr>Doska ARDUINO MEGA ADK a smartfóny s ANDROID-om (Google)</vt:lpstr>
      <vt:lpstr>Čo ešte potrebujeme ? </vt:lpstr>
      <vt:lpstr>Arduino Motor Shield </vt:lpstr>
      <vt:lpstr>Arduino LCD Shield </vt:lpstr>
      <vt:lpstr>Snímka 27</vt:lpstr>
      <vt:lpstr>Programový kód ukážky 1</vt:lpstr>
      <vt:lpstr>Programový kód ukážky 2.</vt:lpstr>
      <vt:lpstr>Programový kód ukážky 3</vt:lpstr>
      <vt:lpstr>Prednášajúci </vt:lpstr>
      <vt:lpstr>Snímka 32</vt:lpstr>
      <vt:lpstr>Snímka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Programovanie vnorených (embedded) systémov – ako začať a</dc:title>
  <dc:creator>Pancik</dc:creator>
  <cp:lastModifiedBy>Pancik</cp:lastModifiedBy>
  <cp:revision>48</cp:revision>
  <dcterms:modified xsi:type="dcterms:W3CDTF">2012-04-27T06:10:02Z</dcterms:modified>
</cp:coreProperties>
</file>